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63"/>
  </p:notesMasterIdLst>
  <p:sldIdLst>
    <p:sldId id="257" r:id="rId3"/>
    <p:sldId id="358" r:id="rId4"/>
    <p:sldId id="270" r:id="rId5"/>
    <p:sldId id="313" r:id="rId6"/>
    <p:sldId id="312" r:id="rId7"/>
    <p:sldId id="314" r:id="rId8"/>
    <p:sldId id="315" r:id="rId9"/>
    <p:sldId id="316" r:id="rId10"/>
    <p:sldId id="317" r:id="rId11"/>
    <p:sldId id="318" r:id="rId12"/>
    <p:sldId id="319" r:id="rId13"/>
    <p:sldId id="321" r:id="rId14"/>
    <p:sldId id="271" r:id="rId15"/>
    <p:sldId id="322" r:id="rId16"/>
    <p:sldId id="324" r:id="rId17"/>
    <p:sldId id="361" r:id="rId18"/>
    <p:sldId id="325" r:id="rId19"/>
    <p:sldId id="272" r:id="rId20"/>
    <p:sldId id="323" r:id="rId21"/>
    <p:sldId id="273" r:id="rId22"/>
    <p:sldId id="329" r:id="rId23"/>
    <p:sldId id="330" r:id="rId24"/>
    <p:sldId id="276" r:id="rId25"/>
    <p:sldId id="332" r:id="rId26"/>
    <p:sldId id="336" r:id="rId27"/>
    <p:sldId id="335" r:id="rId28"/>
    <p:sldId id="345" r:id="rId29"/>
    <p:sldId id="342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277" r:id="rId40"/>
    <p:sldId id="337" r:id="rId41"/>
    <p:sldId id="341" r:id="rId42"/>
    <p:sldId id="338" r:id="rId43"/>
    <p:sldId id="343" r:id="rId44"/>
    <p:sldId id="344" r:id="rId45"/>
    <p:sldId id="339" r:id="rId46"/>
    <p:sldId id="346" r:id="rId47"/>
    <p:sldId id="347" r:id="rId48"/>
    <p:sldId id="348" r:id="rId49"/>
    <p:sldId id="279" r:id="rId50"/>
    <p:sldId id="350" r:id="rId51"/>
    <p:sldId id="351" r:id="rId52"/>
    <p:sldId id="360" r:id="rId53"/>
    <p:sldId id="290" r:id="rId54"/>
    <p:sldId id="297" r:id="rId55"/>
    <p:sldId id="353" r:id="rId56"/>
    <p:sldId id="354" r:id="rId57"/>
    <p:sldId id="309" r:id="rId58"/>
    <p:sldId id="357" r:id="rId59"/>
    <p:sldId id="359" r:id="rId60"/>
    <p:sldId id="371" r:id="rId61"/>
    <p:sldId id="265" r:id="rId6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993300"/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36" d="100"/>
          <a:sy n="36" d="100"/>
        </p:scale>
        <p:origin x="-1896" y="-84"/>
      </p:cViewPr>
      <p:guideLst>
        <p:guide orient="horz" pos="2172"/>
        <p:guide pos="289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4BBA6-D6BC-4DDE-955E-3F57ABE4C884}" type="datetimeFigureOut">
              <a:rPr lang="en-US" smtClean="0"/>
              <a:pPr/>
              <a:t>6/26/2017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3B2DB-FB80-42FD-844D-5FEA516AB2C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55113B-D1CF-4A73-934E-BF0C9C45A51C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71C5B1-703C-4F45-A5F5-A9B1522B5CEB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799F11-8A07-4E97-B3D0-886050D8FD8A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799F11-8A07-4E97-B3D0-886050D8FD8A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23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24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25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26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A5DFD1-9EB5-427F-9B22-E7C83BE7E8F1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39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40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55113B-D1CF-4A73-934E-BF0C9C45A51C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41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42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43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44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45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46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47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859D79-B44A-4F2E-B8C7-6581969703FC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49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02756" indent="-270291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081164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513629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946095" indent="-216233" defTabSz="914485" eaLnBrk="0" hangingPunct="0"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A896C71E-2052-48BC-AC79-070EA80D871F}" type="slidenum">
              <a:rPr lang="zh-CN" altLang="en-US" sz="1100" b="0">
                <a:latin typeface="Times New Roman" pitchFamily="18" charset="0"/>
                <a:ea typeface="宋体" pitchFamily="2" charset="-122"/>
              </a:rPr>
              <a:pPr eaLnBrk="1" hangingPunct="1">
                <a:defRPr/>
              </a:pPr>
              <a:t>50</a:t>
            </a:fld>
            <a:endParaRPr lang="en-US" altLang="zh-CN" sz="1100" b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68400" y="708025"/>
            <a:ext cx="4535488" cy="340201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098925"/>
          </a:xfrm>
          <a:noFill/>
        </p:spPr>
        <p:txBody>
          <a:bodyPr wrap="square" lIns="89702" tIns="44850" rIns="89702" bIns="44850" numCol="1" anchor="t" anchorCtr="0" compatLnSpc="1">
            <a:prstTxWarp prst="textNoShape">
              <a:avLst/>
            </a:prstTxWarp>
          </a:bodyPr>
          <a:lstStyle/>
          <a:p>
            <a:pPr defTabSz="906463" eaLnBrk="1" hangingPunct="1"/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55113B-D1CF-4A73-934E-BF0C9C45A51C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A699AE-1527-434C-A151-768E3C8ED9C9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1BE492-EAE2-4DA0-9033-D6FDBC519E84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159B4C5-70A6-47F5-A8DC-B7D6F80A787C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B4A51B-5889-4EF9-B424-3243EB4E11B5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55113B-D1CF-4A73-934E-BF0C9C45A51C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55113B-D1CF-4A73-934E-BF0C9C45A51C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55113B-D1CF-4A73-934E-BF0C9C45A51C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55113B-D1CF-4A73-934E-BF0C9C45A51C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55113B-D1CF-4A73-934E-BF0C9C45A51C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A5424F-0425-43D0-B93E-C08AD8FA3839}" type="slidenum">
              <a:rPr lang="zh-CN" altLang="en-US" smtClean="0">
                <a:latin typeface="Calibri" pitchFamily="34" charset="0"/>
                <a:ea typeface="宋体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zh-CN" smtClean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未标题-2副本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9169400" cy="691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155700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3429000"/>
            <a:ext cx="6400800" cy="792163"/>
          </a:xfrm>
        </p:spPr>
        <p:txBody>
          <a:bodyPr/>
          <a:lstStyle>
            <a:lvl1pPr marL="0" indent="0" algn="ctr">
              <a:buFontTx/>
              <a:buNone/>
              <a:defRPr b="1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6B3F2BC7-0841-403B-A275-49DB5A0988E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82555-CED3-4954-ACEC-88A550A6984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17475"/>
            <a:ext cx="2057400" cy="60086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7475"/>
            <a:ext cx="6019800" cy="60086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4DE72A-3D95-4FF1-9870-E4AD2FFC8F92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 userDrawn="1"/>
        </p:nvSpPr>
        <p:spPr bwMode="auto">
          <a:xfrm>
            <a:off x="2352675" y="6451600"/>
            <a:ext cx="40227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r>
              <a:rPr lang="en-US" sz="1000" smtClean="0">
                <a:solidFill>
                  <a:srgbClr val="FFFFFF"/>
                </a:solidFill>
              </a:rPr>
              <a:t>Copyright © 2012, Elsevier Inc. All rights reserved.</a:t>
            </a:r>
            <a:endParaRPr lang="en-US" sz="1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 userDrawn="1"/>
        </p:nvSpPr>
        <p:spPr bwMode="auto">
          <a:xfrm>
            <a:off x="8405813" y="6511925"/>
            <a:ext cx="7381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1 - </a:t>
            </a:r>
            <a:fld id="{860EF13E-A7A4-4154-A31C-FA87C95C5B1D}" type="slidenum">
              <a:rPr lang="en-US" sz="1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pPr eaLnBrk="1" hangingPunct="1">
                <a:spcBef>
                  <a:spcPct val="50000"/>
                </a:spcBef>
                <a:defRPr/>
              </a:pPr>
              <a:t>‹#›</a:t>
            </a:fld>
            <a:endParaRPr lang="en-US" sz="1000" smtClea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D24316-A1CE-453C-80D6-33D061FCD01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03D78-E08F-490F-B05A-A852435F6E3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ECBC5E-2837-49C3-A6F7-4D03333060C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4878E7-1C13-4D02-AA46-0E0B4BB3856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B6FFCB-8699-44EA-BF7C-B62DD8A2E62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34AC4C-479B-435C-A9D5-F04879F7258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43DF5E-93CA-4D50-A268-6021FE52B31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BACB76-B11D-4A08-842B-FA1DABAC0667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6BCBC5-A4CC-485E-83FB-2F67D05D6EA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F02C46-FE7F-4782-BC29-050F8F38249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35C664-CC6A-48B8-B5F2-E28C4B25927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E0A118-4968-428B-8D61-49CBAAF891F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48A74-B658-4840-A6E6-C66FE468FDC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513"/>
            <a:ext cx="4038600" cy="5073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35AE7E-685E-407C-A9B1-AD2D25FD4C04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20AC18-D916-431D-B022-02EE072A3C3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78CE2A-8A4A-4C17-9C21-B639DA1B62C9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63CD8F-06E1-49BE-B70F-07BD325E5553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80A794-E5A9-4E7E-8C29-5A6AB5B50BB6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6A02CF-5315-4360-B0EF-2B3548172F98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8d3543150c8c8d07157a76554420981b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7475"/>
            <a:ext cx="82296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9596611-F19A-41FB-8C47-E6EEC2FCE68F}" type="slidenum">
              <a:rPr lang="zh-CN" alt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84" r:id="rId12"/>
  </p:sldLayoutIdLst>
  <p:txStyles>
    <p:titleStyle>
      <a:lvl1pPr algn="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ea typeface="SimHei" pitchFamily="49" charset="-122"/>
        </a:defRPr>
      </a:lvl2pPr>
      <a:lvl3pPr algn="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ea typeface="SimHei" pitchFamily="49" charset="-122"/>
        </a:defRPr>
      </a:lvl3pPr>
      <a:lvl4pPr algn="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ea typeface="SimHei" pitchFamily="49" charset="-122"/>
        </a:defRPr>
      </a:lvl4pPr>
      <a:lvl5pPr algn="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ea typeface="SimHei" pitchFamily="49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ea typeface="SimHei" pitchFamily="49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ea typeface="SimHei" pitchFamily="49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ea typeface="SimHei" pitchFamily="49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Arial" pitchFamily="34" charset="0"/>
          <a:ea typeface="SimHei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0D9E20A-F8A6-4098-8BB0-2DA35626645F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9525"/>
            <a:ext cx="9199563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ec2" TargetMode="External"/><Relationship Id="rId2" Type="http://schemas.openxmlformats.org/officeDocument/2006/relationships/hyperlink" Target="http://www.eucalyptus.com/eucalyptus-cloud/get-starte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137160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Baskerville Old Face" pitchFamily="18" charset="0"/>
                <a:ea typeface="宋体" pitchFamily="2" charset="-122"/>
                <a:cs typeface="Times New Roman" pitchFamily="18" charset="0"/>
              </a:rPr>
              <a:t>Cloud Deployment and Service Models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722376" y="3685032"/>
            <a:ext cx="7772400" cy="2258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Baskerville Old Face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Baskerville Old Face" pitchFamily="18" charset="0"/>
                <a:ea typeface="+mn-ea"/>
                <a:cs typeface="+mn-cs"/>
              </a:rPr>
              <a:t>Reference: 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Baskerville Old Face" pitchFamily="18" charset="0"/>
                <a:ea typeface="宋体" pitchFamily="2" charset="-122"/>
                <a:cs typeface="Times New Roman" pitchFamily="18" charset="0"/>
              </a:rPr>
              <a:t>Distributed and Cloud Computing</a:t>
            </a:r>
            <a:b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Baskerville Old Face" pitchFamily="18" charset="0"/>
                <a:ea typeface="宋体" pitchFamily="2" charset="-122"/>
                <a:cs typeface="Times New Roman" pitchFamily="18" charset="0"/>
              </a:rPr>
            </a:b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Baskerville Old Face" pitchFamily="18" charset="0"/>
                <a:ea typeface="宋体" pitchFamily="2" charset="-122"/>
                <a:cs typeface="Times New Roman" pitchFamily="18" charset="0"/>
              </a:rPr>
              <a:t>K. Hwang, G. Fox and J. </a:t>
            </a:r>
            <a:r>
              <a:rPr kumimoji="0" lang="en-US" altLang="zh-CN" sz="3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Baskerville Old Face" pitchFamily="18" charset="0"/>
                <a:ea typeface="宋体" pitchFamily="2" charset="-122"/>
                <a:cs typeface="Times New Roman" pitchFamily="18" charset="0"/>
              </a:rPr>
              <a:t>Dongarra</a:t>
            </a: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Baskerville Old Face" pitchFamily="18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Private Cloud Diagram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134146" name="AutoShape 2" descr="http://www.extrahop.com/wp-content/uploads/2012/09/Distributed-deployment-diagram-650px.png"/>
          <p:cNvSpPr>
            <a:spLocks noChangeAspect="1" noChangeArrowheads="1"/>
          </p:cNvSpPr>
          <p:nvPr/>
        </p:nvSpPr>
        <p:spPr bwMode="auto">
          <a:xfrm>
            <a:off x="155575" y="-1744663"/>
            <a:ext cx="6191250" cy="3638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48" name="AutoShape 4" descr="http://www.extrahop.com/wp-content/uploads/2012/09/Distributed-deployment-diagram-650px.png"/>
          <p:cNvSpPr>
            <a:spLocks noChangeAspect="1" noChangeArrowheads="1"/>
          </p:cNvSpPr>
          <p:nvPr/>
        </p:nvSpPr>
        <p:spPr bwMode="auto">
          <a:xfrm>
            <a:off x="155575" y="-1744663"/>
            <a:ext cx="6191250" cy="3638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50" name="AutoShape 6" descr="http://www.extrahop.com/wp-content/uploads/2012/09/Distributed-deployment-diagram-650px.png"/>
          <p:cNvSpPr>
            <a:spLocks noChangeAspect="1" noChangeArrowheads="1"/>
          </p:cNvSpPr>
          <p:nvPr/>
        </p:nvSpPr>
        <p:spPr bwMode="auto">
          <a:xfrm>
            <a:off x="155575" y="-1744663"/>
            <a:ext cx="6191250" cy="3638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1554" name="Picture 2" descr="C:\Lokeswari\MyData\SSN_My_Material\EVEN\Even_2014_2015\PG_I_CSE_Cloud_Computing\Cloud_Images\Private_Cloud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7"/>
            <a:ext cx="8429684" cy="5357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Amazon’s Private Cloud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52578" name="Picture 2" descr="C:\Lokeswari\MyData\SSN_My_Material\EVEN\Even_2014_2015\PG_I_CSE_Cloud_Computing\Cloud_Images\Amazon_Clou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8858280" cy="5429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850900" y="1554163"/>
            <a:ext cx="7496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20" y="142852"/>
            <a:ext cx="8429684" cy="84774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 smtClean="0">
                <a:effectLst/>
                <a:latin typeface="Baskerville Old Face" pitchFamily="18" charset="0"/>
              </a:rPr>
              <a:t>Hybrid Cloud</a:t>
            </a:r>
            <a:endParaRPr lang="en-US" sz="3200" dirty="0">
              <a:effectLst/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142984"/>
            <a:ext cx="8553480" cy="5429288"/>
          </a:xfrm>
        </p:spPr>
        <p:txBody>
          <a:bodyPr/>
          <a:lstStyle/>
          <a:p>
            <a:pPr algn="just"/>
            <a:endParaRPr lang="en-US" sz="2400" b="1" dirty="0" smtClean="0">
              <a:solidFill>
                <a:srgbClr val="0070C0"/>
              </a:solidFill>
              <a:latin typeface="Baskerville Old Face" pitchFamily="18" charset="0"/>
            </a:endParaRP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Hybrid</a:t>
            </a:r>
            <a:r>
              <a:rPr lang="en-US" sz="2400" dirty="0" smtClean="0">
                <a:latin typeface="Baskerville Old Face" pitchFamily="18" charset="0"/>
              </a:rPr>
              <a:t> cloud is built with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both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public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private</a:t>
            </a:r>
            <a:r>
              <a:rPr lang="en-US" sz="2400" dirty="0" smtClean="0">
                <a:latin typeface="Baskerville Old Face" pitchFamily="18" charset="0"/>
              </a:rPr>
              <a:t> clouds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 Private clouds can also support a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hybrid</a:t>
            </a:r>
            <a:r>
              <a:rPr lang="en-US" sz="2400" dirty="0" smtClean="0">
                <a:latin typeface="Baskerville Old Face" pitchFamily="18" charset="0"/>
              </a:rPr>
              <a:t> cloud model by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supplementing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local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infrastructure</a:t>
            </a:r>
            <a:r>
              <a:rPr lang="en-US" sz="2400" dirty="0" smtClean="0">
                <a:latin typeface="Baskerville Old Face" pitchFamily="18" charset="0"/>
              </a:rPr>
              <a:t> with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computing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capacity</a:t>
            </a:r>
            <a:r>
              <a:rPr lang="en-US" sz="2400" dirty="0" smtClean="0">
                <a:latin typeface="Baskerville Old Face" pitchFamily="18" charset="0"/>
              </a:rPr>
              <a:t> from an external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public</a:t>
            </a:r>
            <a:r>
              <a:rPr lang="en-US" sz="2400" dirty="0" smtClean="0">
                <a:latin typeface="Baskerville Old Face" pitchFamily="18" charset="0"/>
              </a:rPr>
              <a:t> cloud. 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For example, the Research compute cloud (RC2) is a private cloud built by IBM. 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 RC2 interconnects the computing and IT resources at 8 IBM Research Centers scattered in US, Europe, and Asia.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85720" y="201612"/>
            <a:ext cx="8572559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auto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3"/>
                </a:solidFill>
                <a:latin typeface="Baskerville Old Face" pitchFamily="18" charset="0"/>
                <a:ea typeface="宋体" pitchFamily="2" charset="-122"/>
              </a:rPr>
              <a:t>Public Clouds vs. Private Clouds </a:t>
            </a:r>
          </a:p>
        </p:txBody>
      </p:sp>
      <p:pic>
        <p:nvPicPr>
          <p:cNvPr id="880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1" y="866775"/>
            <a:ext cx="878687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57158" y="5852244"/>
            <a:ext cx="84296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660033"/>
                </a:solidFill>
                <a:latin typeface="Baskerville Old Face" pitchFamily="18" charset="0"/>
              </a:rPr>
              <a:t>Public, private, and hybrid clouds over the Internet and intranets. The callout box shows the architecture of a typical public cloud. A private cloud is built within an intranet. A hybrid cloud involves both public and private clouds in its range. Users access the clouds from a web browser or through an special application programming interface (API).</a:t>
            </a:r>
            <a:endParaRPr lang="en-US" sz="1600" b="1" dirty="0">
              <a:solidFill>
                <a:srgbClr val="660033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Private, Public and Hybrid Cloud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53602" name="Picture 2" descr="C:\Lokeswari\MyData\SSN_My_Material\EVEN\Even_2014_2015\PG_I_CSE_Cloud_Computing\Cloud_Images\Hybrid_Clou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071546"/>
            <a:ext cx="8358246" cy="55721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 descr="C:\Lokeswari\MyData\SSN_My_Material\EVEN\Even_2014_2015\PG_I_CSE_Cloud_Computing\Cloud_Images\Secure_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000108"/>
            <a:ext cx="8572500" cy="5643602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720725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Private, Public and Hybrid Cloud</a:t>
            </a:r>
            <a:endParaRPr lang="en-US" dirty="0"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Community Cloud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b="1" dirty="0" smtClean="0">
              <a:solidFill>
                <a:srgbClr val="660033"/>
              </a:solidFill>
              <a:latin typeface="Baskerville Old Face" pitchFamily="18" charset="0"/>
            </a:endParaRPr>
          </a:p>
          <a:p>
            <a:r>
              <a:rPr lang="en-US" sz="2400" b="1" dirty="0" smtClean="0">
                <a:solidFill>
                  <a:srgbClr val="660033"/>
                </a:solidFill>
                <a:latin typeface="Baskerville Old Face" pitchFamily="18" charset="0"/>
              </a:rPr>
              <a:t>Community cloud</a:t>
            </a:r>
            <a:r>
              <a:rPr lang="en-US" sz="2400" dirty="0" smtClean="0">
                <a:latin typeface="Baskerville Old Face" pitchFamily="18" charset="0"/>
              </a:rPr>
              <a:t>: Cloud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infra-structure</a:t>
            </a:r>
            <a:r>
              <a:rPr lang="en-US" sz="2400" dirty="0" smtClean="0">
                <a:latin typeface="Baskerville Old Face" pitchFamily="18" charset="0"/>
              </a:rPr>
              <a:t> is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shared</a:t>
            </a:r>
            <a:r>
              <a:rPr lang="en-US" sz="2400" dirty="0" smtClean="0">
                <a:latin typeface="Baskerville Old Face" pitchFamily="18" charset="0"/>
              </a:rPr>
              <a:t> by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several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organizations</a:t>
            </a:r>
            <a:r>
              <a:rPr lang="en-US" sz="2400" dirty="0" smtClean="0">
                <a:latin typeface="Baskerville Old Face" pitchFamily="18" charset="0"/>
              </a:rPr>
              <a:t> or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community</a:t>
            </a:r>
            <a:r>
              <a:rPr lang="en-US" sz="2400" dirty="0" smtClean="0">
                <a:latin typeface="Baskerville Old Face" pitchFamily="18" charset="0"/>
              </a:rPr>
              <a:t> of people who have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same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vision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security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requirements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policy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endParaRPr lang="en-US" sz="2400" dirty="0" smtClean="0">
              <a:latin typeface="Baskerville Old Face" pitchFamily="18" charset="0"/>
            </a:endParaRPr>
          </a:p>
          <a:p>
            <a:r>
              <a:rPr lang="en-US" sz="2400" dirty="0" smtClean="0">
                <a:latin typeface="Baskerville Old Face" pitchFamily="18" charset="0"/>
              </a:rPr>
              <a:t>It may be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managed</a:t>
            </a:r>
            <a:r>
              <a:rPr lang="en-US" sz="2400" dirty="0" smtClean="0">
                <a:latin typeface="Baskerville Old Face" pitchFamily="18" charset="0"/>
              </a:rPr>
              <a:t> by an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organization</a:t>
            </a:r>
            <a:r>
              <a:rPr lang="en-US" sz="2400" dirty="0" smtClean="0">
                <a:latin typeface="Baskerville Old Face" pitchFamily="18" charset="0"/>
              </a:rPr>
              <a:t> or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third-party</a:t>
            </a:r>
            <a:r>
              <a:rPr lang="en-US" sz="2400" dirty="0" smtClean="0">
                <a:latin typeface="Baskerville Old Face" pitchFamily="18" charset="0"/>
              </a:rPr>
              <a:t>.</a:t>
            </a:r>
            <a:endParaRPr lang="en-US" sz="2400" dirty="0"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850900" y="1554163"/>
            <a:ext cx="7496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20" y="142852"/>
            <a:ext cx="8429684" cy="84774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 smtClean="0">
                <a:effectLst/>
                <a:latin typeface="Baskerville Old Face" pitchFamily="18" charset="0"/>
              </a:rPr>
              <a:t>Summary </a:t>
            </a:r>
            <a:r>
              <a:rPr lang="en-US" dirty="0" smtClean="0">
                <a:latin typeface="Baskerville Old Face" pitchFamily="18" charset="0"/>
              </a:rPr>
              <a:t>of Cloud Deployment Models</a:t>
            </a:r>
            <a:endParaRPr lang="en-US" sz="3200" dirty="0">
              <a:effectLst/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142984"/>
            <a:ext cx="8553480" cy="5429288"/>
          </a:xfrm>
        </p:spPr>
        <p:txBody>
          <a:bodyPr/>
          <a:lstStyle/>
          <a:p>
            <a:pPr algn="just"/>
            <a:r>
              <a:rPr lang="en-US" sz="2400" b="1" dirty="0" smtClean="0">
                <a:solidFill>
                  <a:srgbClr val="C00000"/>
                </a:solidFill>
                <a:latin typeface="Baskerville Old Face" pitchFamily="18" charset="0"/>
              </a:rPr>
              <a:t>Public</a:t>
            </a:r>
            <a:r>
              <a:rPr lang="en-US" sz="2400" dirty="0" smtClean="0">
                <a:latin typeface="Baskerville Old Face" pitchFamily="18" charset="0"/>
              </a:rPr>
              <a:t> clouds promotes </a:t>
            </a:r>
          </a:p>
          <a:p>
            <a:pPr lvl="1" algn="just">
              <a:buNone/>
            </a:pPr>
            <a:r>
              <a:rPr lang="en-US" dirty="0" smtClean="0">
                <a:latin typeface="Baskerville Old Face" pitchFamily="18" charset="0"/>
              </a:rPr>
              <a:t>		</a:t>
            </a:r>
            <a:r>
              <a:rPr lang="en-US" b="1" dirty="0" smtClean="0">
                <a:solidFill>
                  <a:srgbClr val="0070C0"/>
                </a:solidFill>
                <a:latin typeface="Baskerville Old Face" pitchFamily="18" charset="0"/>
              </a:rPr>
              <a:t>Standardization,</a:t>
            </a:r>
          </a:p>
          <a:p>
            <a:pPr lvl="1" algn="just">
              <a:buNone/>
            </a:pPr>
            <a:r>
              <a:rPr lang="en-US" b="1" dirty="0" smtClean="0">
                <a:solidFill>
                  <a:srgbClr val="0070C0"/>
                </a:solidFill>
                <a:latin typeface="Baskerville Old Face" pitchFamily="18" charset="0"/>
              </a:rPr>
              <a:t> 		Preserves capital investigation, </a:t>
            </a:r>
          </a:p>
          <a:p>
            <a:pPr lvl="1" algn="just">
              <a:buNone/>
            </a:pPr>
            <a:r>
              <a:rPr lang="en-US" b="1" dirty="0" smtClean="0">
                <a:solidFill>
                  <a:srgbClr val="0070C0"/>
                </a:solidFill>
                <a:latin typeface="Baskerville Old Face" pitchFamily="18" charset="0"/>
              </a:rPr>
              <a:t>		Offers application flexibility</a:t>
            </a:r>
            <a:r>
              <a:rPr lang="en-US" dirty="0" smtClean="0">
                <a:latin typeface="Baskerville Old Face" pitchFamily="18" charset="0"/>
              </a:rPr>
              <a:t>. 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 b="1" dirty="0" smtClean="0">
                <a:solidFill>
                  <a:srgbClr val="C00000"/>
                </a:solidFill>
                <a:latin typeface="Baskerville Old Face" pitchFamily="18" charset="0"/>
              </a:rPr>
              <a:t>Private</a:t>
            </a:r>
            <a:r>
              <a:rPr lang="en-US" dirty="0" smtClean="0">
                <a:latin typeface="Baskerville Old Face" pitchFamily="18" charset="0"/>
              </a:rPr>
              <a:t> clouds attempt to </a:t>
            </a:r>
          </a:p>
          <a:p>
            <a:pPr lvl="1" algn="just">
              <a:buNone/>
            </a:pPr>
            <a:r>
              <a:rPr lang="en-US" dirty="0" smtClean="0">
                <a:latin typeface="Baskerville Old Face" pitchFamily="18" charset="0"/>
              </a:rPr>
              <a:t>		</a:t>
            </a:r>
            <a:r>
              <a:rPr lang="en-US" b="1" dirty="0" smtClean="0">
                <a:solidFill>
                  <a:srgbClr val="0070C0"/>
                </a:solidFill>
                <a:latin typeface="Baskerville Old Face" pitchFamily="18" charset="0"/>
              </a:rPr>
              <a:t>Achieve customization and </a:t>
            </a:r>
          </a:p>
          <a:p>
            <a:pPr lvl="1" algn="just">
              <a:buNone/>
            </a:pPr>
            <a:r>
              <a:rPr lang="en-US" b="1" dirty="0" smtClean="0">
                <a:solidFill>
                  <a:srgbClr val="0070C0"/>
                </a:solidFill>
                <a:latin typeface="Baskerville Old Face" pitchFamily="18" charset="0"/>
              </a:rPr>
              <a:t>		Offer higher efficiency,</a:t>
            </a:r>
          </a:p>
          <a:p>
            <a:pPr algn="just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		Resiliency, Security, and Privacy</a:t>
            </a:r>
            <a:r>
              <a:rPr lang="en-US" sz="2400" dirty="0" smtClean="0">
                <a:latin typeface="Baskerville Old Face" pitchFamily="18" charset="0"/>
              </a:rPr>
              <a:t>. 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b="1" dirty="0" smtClean="0">
                <a:solidFill>
                  <a:srgbClr val="C00000"/>
                </a:solidFill>
                <a:latin typeface="Baskerville Old Face" pitchFamily="18" charset="0"/>
              </a:rPr>
              <a:t>Hybrid</a:t>
            </a:r>
            <a:r>
              <a:rPr lang="en-US" sz="2400" dirty="0" smtClean="0">
                <a:latin typeface="Baskerville Old Face" pitchFamily="18" charset="0"/>
              </a:rPr>
              <a:t> clouds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operates in the middle way </a:t>
            </a:r>
            <a:r>
              <a:rPr lang="en-US" sz="2400" dirty="0" smtClean="0">
                <a:latin typeface="Baskerville Old Face" pitchFamily="18" charset="0"/>
              </a:rPr>
              <a:t>with compromises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Text Box 2"/>
          <p:cNvSpPr txBox="1">
            <a:spLocks noChangeArrowheads="1"/>
          </p:cNvSpPr>
          <p:nvPr/>
        </p:nvSpPr>
        <p:spPr bwMode="auto">
          <a:xfrm>
            <a:off x="428597" y="71414"/>
            <a:ext cx="8215370" cy="64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auto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askerville Old Face" pitchFamily="18" charset="0"/>
                <a:ea typeface="宋体" pitchFamily="2" charset="-122"/>
              </a:rPr>
              <a:t>Public Clouds vs. Private Clouds </a:t>
            </a:r>
          </a:p>
        </p:txBody>
      </p:sp>
      <p:graphicFrame>
        <p:nvGraphicFramePr>
          <p:cNvPr id="295057" name="Group 145"/>
          <p:cNvGraphicFramePr>
            <a:graphicFrameLocks noGrp="1"/>
          </p:cNvGraphicFramePr>
          <p:nvPr/>
        </p:nvGraphicFramePr>
        <p:xfrm>
          <a:off x="304800" y="764619"/>
          <a:ext cx="8624918" cy="6021967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549790"/>
                <a:gridCol w="3709228"/>
                <a:gridCol w="3365900"/>
              </a:tblGrid>
              <a:tr h="6270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askerville Old Face" pitchFamily="18" charset="0"/>
                        </a:rPr>
                        <a:t>Characteristics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askerville Old Face" pitchFamily="18" charset="0"/>
                        </a:rPr>
                        <a:t>Public clouds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Baskerville Old Face" pitchFamily="18" charset="0"/>
                        </a:rPr>
                        <a:t>Private clouds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</a:tr>
              <a:tr h="9094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Technology leverage and 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ownership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Owned by service providers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Leverage existing IT infrastructure and personnel; owned by individual organization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</a:tr>
              <a:tr h="14550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Management of provisioned resources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Creating and managing VM instances within 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proprietary 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infrastructure; promote standardization, preserves capital 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investment, application 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flexibility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Client managed; achieve customization and offer higher efficiency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</a:tr>
              <a:tr h="14550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Workload distribution methods and loading policies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Handle workload without communication dependency; distribute data and VM resources; surge workload is 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off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-loaded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Handle workload dynamically, but can better balance workloads; distribute data and VM resources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</a:tr>
              <a:tr h="9094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Security 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and </a:t>
                      </a: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data privacy enforcement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Publicly accessible through remote interface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Access is limited; provide pre-production testing and enforce data privacy and security </a:t>
                      </a: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policies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</a:tr>
              <a:tr h="5474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Example platforms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Google App Engine, Amazon AWS, </a:t>
                      </a:r>
                      <a:b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</a:b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Microsoft Azure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Baskerville Old Face" pitchFamily="18" charset="0"/>
                        </a:rPr>
                        <a:t>IBM RC2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Baskerville Old Face" pitchFamily="18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18" marB="45718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 descr="C:\Lokeswari\MyData\SSN_My_Material\EVEN\Even_2014_2015\PG_I_CSE_Cloud_Computing\Cloud_Images\Public_Private_Hybri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0"/>
            <a:ext cx="8429684" cy="6749396"/>
          </a:xfrm>
          <a:prstGeom prst="rect">
            <a:avLst/>
          </a:prstGeom>
          <a:noFill/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Overview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71546"/>
            <a:ext cx="8472518" cy="5643601"/>
          </a:xfrm>
        </p:spPr>
        <p:txBody>
          <a:bodyPr/>
          <a:lstStyle/>
          <a:p>
            <a:r>
              <a:rPr lang="en-US" sz="2200" dirty="0" smtClean="0">
                <a:latin typeface="Baskerville Old Face" pitchFamily="18" charset="0"/>
              </a:rPr>
              <a:t>Cloud Deployment Models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Public Cloud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Private Cloud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Hybrid Cloud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Community Cloud</a:t>
            </a:r>
          </a:p>
          <a:p>
            <a:r>
              <a:rPr lang="en-US" sz="2200" dirty="0" smtClean="0">
                <a:latin typeface="Baskerville Old Face" pitchFamily="18" charset="0"/>
              </a:rPr>
              <a:t>Cloud Service Models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Infra-structure as a Service (</a:t>
            </a:r>
            <a:r>
              <a:rPr lang="en-US" sz="2200" dirty="0" err="1" smtClean="0">
                <a:latin typeface="Baskerville Old Face" pitchFamily="18" charset="0"/>
              </a:rPr>
              <a:t>IaaS</a:t>
            </a:r>
            <a:r>
              <a:rPr lang="en-US" sz="2200" dirty="0" smtClean="0">
                <a:latin typeface="Baskerville Old Face" pitchFamily="18" charset="0"/>
              </a:rPr>
              <a:t>)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Platform as a Service (</a:t>
            </a:r>
            <a:r>
              <a:rPr lang="en-US" sz="2200" dirty="0" err="1" smtClean="0">
                <a:latin typeface="Baskerville Old Face" pitchFamily="18" charset="0"/>
              </a:rPr>
              <a:t>PaaS</a:t>
            </a:r>
            <a:r>
              <a:rPr lang="en-US" sz="2200" dirty="0" smtClean="0">
                <a:latin typeface="Baskerville Old Face" pitchFamily="18" charset="0"/>
              </a:rPr>
              <a:t>)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Software as a Service (</a:t>
            </a:r>
            <a:r>
              <a:rPr lang="en-US" sz="2200" dirty="0" err="1" smtClean="0">
                <a:latin typeface="Baskerville Old Face" pitchFamily="18" charset="0"/>
              </a:rPr>
              <a:t>SaaS</a:t>
            </a:r>
            <a:r>
              <a:rPr lang="en-US" sz="2200" dirty="0" smtClean="0">
                <a:latin typeface="Baskerville Old Face" pitchFamily="18" charset="0"/>
              </a:rPr>
              <a:t>)</a:t>
            </a:r>
          </a:p>
          <a:p>
            <a:r>
              <a:rPr lang="en-US" sz="2200" dirty="0" smtClean="0">
                <a:latin typeface="Baskerville Old Face" pitchFamily="18" charset="0"/>
              </a:rPr>
              <a:t>Cloud Computing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574675" y="1"/>
            <a:ext cx="8569325" cy="92867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00"/>
                </a:solidFill>
              </a14:hiddenFill>
            </a:ext>
            <a:ext uri="{91240B29-F687-4F45-9708-019B960494DF}">
              <a14:hiddenLine xmlns:a14="http://schemas.microsoft.com/office/drawing/2010/main" xmlns="" w="57150" cmpd="sng">
                <a:solidFill>
                  <a:srgbClr val="CC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r>
              <a:rPr lang="en-US" sz="2800" dirty="0" smtClean="0">
                <a:latin typeface="Baskerville Old Face" pitchFamily="18" charset="0"/>
                <a:ea typeface="隶书" pitchFamily="49" charset="-122"/>
              </a:rPr>
              <a:t>Cost-Effectiveness in Cloud Computing</a:t>
            </a:r>
            <a:br>
              <a:rPr lang="en-US" sz="2800" dirty="0" smtClean="0">
                <a:latin typeface="Baskerville Old Face" pitchFamily="18" charset="0"/>
                <a:ea typeface="隶书" pitchFamily="49" charset="-122"/>
              </a:rPr>
            </a:br>
            <a:r>
              <a:rPr lang="en-US" sz="2800" dirty="0" smtClean="0">
                <a:latin typeface="Baskerville Old Face" pitchFamily="18" charset="0"/>
                <a:ea typeface="隶书" pitchFamily="49" charset="-122"/>
              </a:rPr>
              <a:t>vs. Datacenter Utilization</a:t>
            </a:r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/>
          <a:srcRect l="4062" r="55818" b="-30769"/>
          <a:stretch>
            <a:fillRect/>
          </a:stretch>
        </p:blipFill>
        <p:spPr bwMode="auto">
          <a:xfrm>
            <a:off x="1219200" y="1373188"/>
            <a:ext cx="4362450" cy="82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3"/>
          <a:srcRect l="43797" r="6947" b="-30769"/>
          <a:stretch>
            <a:fillRect/>
          </a:stretch>
        </p:blipFill>
        <p:spPr bwMode="auto">
          <a:xfrm>
            <a:off x="1600200" y="2362200"/>
            <a:ext cx="5786438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74474" name="Text Box 42"/>
          <p:cNvSpPr txBox="1">
            <a:spLocks noChangeArrowheads="1"/>
          </p:cNvSpPr>
          <p:nvPr/>
        </p:nvSpPr>
        <p:spPr bwMode="auto">
          <a:xfrm>
            <a:off x="5827713" y="1098550"/>
            <a:ext cx="2832100" cy="2746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74998"/>
              </a:schemeClr>
            </a:prst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/>
              <a:t>(Courtesy of M. </a:t>
            </a:r>
            <a:r>
              <a:rPr lang="en-US" sz="1200" dirty="0" err="1" smtClean="0"/>
              <a:t>Ambrust</a:t>
            </a:r>
            <a:r>
              <a:rPr lang="en-US" sz="1200" dirty="0" smtClean="0"/>
              <a:t>, et al 2009)</a:t>
            </a:r>
            <a:endParaRPr lang="en-US" dirty="0" smtClean="0"/>
          </a:p>
        </p:txBody>
      </p:sp>
      <p:pic>
        <p:nvPicPr>
          <p:cNvPr id="7174" name="Picture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2638" y="3429000"/>
            <a:ext cx="7724775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850900" y="995363"/>
            <a:ext cx="7496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Cloud Service Models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000108"/>
            <a:ext cx="8553480" cy="5572164"/>
          </a:xfrm>
        </p:spPr>
        <p:txBody>
          <a:bodyPr/>
          <a:lstStyle/>
          <a:p>
            <a:pPr algn="just">
              <a:buNone/>
            </a:pPr>
            <a:r>
              <a:rPr lang="en-US" sz="4000" dirty="0" smtClean="0">
                <a:latin typeface="Baskerville Old Face" pitchFamily="18" charset="0"/>
              </a:rPr>
              <a:t>Mainly are 3 Service models</a:t>
            </a:r>
          </a:p>
          <a:p>
            <a:pPr algn="just">
              <a:buNone/>
            </a:pPr>
            <a:endParaRPr lang="en-US" sz="4000" dirty="0" smtClean="0">
              <a:latin typeface="Baskerville Old Face" pitchFamily="18" charset="0"/>
            </a:endParaRPr>
          </a:p>
          <a:p>
            <a:pPr lvl="1" algn="just">
              <a:buNone/>
            </a:pPr>
            <a:r>
              <a:rPr lang="en-US" sz="4000" dirty="0" smtClean="0">
                <a:solidFill>
                  <a:schemeClr val="accent2"/>
                </a:solidFill>
                <a:latin typeface="Baskerville Old Face" pitchFamily="18" charset="0"/>
              </a:rPr>
              <a:t>1. Infra-structure as a Service (</a:t>
            </a:r>
            <a:r>
              <a:rPr lang="en-US" sz="4000" dirty="0" err="1" smtClean="0">
                <a:solidFill>
                  <a:schemeClr val="accent2"/>
                </a:solidFill>
                <a:latin typeface="Baskerville Old Face" pitchFamily="18" charset="0"/>
              </a:rPr>
              <a:t>IaaS</a:t>
            </a:r>
            <a:r>
              <a:rPr lang="en-US" sz="4000" dirty="0" smtClean="0">
                <a:solidFill>
                  <a:schemeClr val="accent2"/>
                </a:solidFill>
                <a:latin typeface="Baskerville Old Face" pitchFamily="18" charset="0"/>
              </a:rPr>
              <a:t>)</a:t>
            </a:r>
          </a:p>
          <a:p>
            <a:pPr lvl="1" algn="just">
              <a:buNone/>
            </a:pPr>
            <a:r>
              <a:rPr lang="en-US" sz="4000" dirty="0" smtClean="0">
                <a:solidFill>
                  <a:schemeClr val="accent2"/>
                </a:solidFill>
                <a:latin typeface="Baskerville Old Face" pitchFamily="18" charset="0"/>
              </a:rPr>
              <a:t>2. Platform as a Service (</a:t>
            </a:r>
            <a:r>
              <a:rPr lang="en-US" sz="4000" dirty="0" err="1" smtClean="0">
                <a:solidFill>
                  <a:schemeClr val="accent2"/>
                </a:solidFill>
                <a:latin typeface="Baskerville Old Face" pitchFamily="18" charset="0"/>
              </a:rPr>
              <a:t>PaaS</a:t>
            </a:r>
            <a:r>
              <a:rPr lang="en-US" sz="4000" dirty="0" smtClean="0">
                <a:solidFill>
                  <a:schemeClr val="accent2"/>
                </a:solidFill>
                <a:latin typeface="Baskerville Old Face" pitchFamily="18" charset="0"/>
              </a:rPr>
              <a:t>)</a:t>
            </a:r>
          </a:p>
          <a:p>
            <a:pPr lvl="1" algn="just">
              <a:buNone/>
            </a:pPr>
            <a:r>
              <a:rPr lang="en-US" sz="4000" dirty="0" smtClean="0">
                <a:solidFill>
                  <a:schemeClr val="accent2"/>
                </a:solidFill>
                <a:latin typeface="Baskerville Old Face" pitchFamily="18" charset="0"/>
              </a:rPr>
              <a:t>3. Software as a Service (</a:t>
            </a:r>
            <a:r>
              <a:rPr lang="en-US" sz="4000" dirty="0" err="1" smtClean="0">
                <a:solidFill>
                  <a:schemeClr val="accent2"/>
                </a:solidFill>
                <a:latin typeface="Baskerville Old Face" pitchFamily="18" charset="0"/>
              </a:rPr>
              <a:t>SaaS</a:t>
            </a:r>
            <a:r>
              <a:rPr lang="en-US" sz="4000" dirty="0" smtClean="0">
                <a:solidFill>
                  <a:schemeClr val="accent2"/>
                </a:solidFill>
                <a:latin typeface="Baskerville Old Face" pitchFamily="18" charset="0"/>
              </a:rPr>
              <a:t>)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850900" y="995363"/>
            <a:ext cx="7496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Cloud Service Models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142984"/>
            <a:ext cx="8553480" cy="5429288"/>
          </a:xfrm>
        </p:spPr>
        <p:txBody>
          <a:bodyPr/>
          <a:lstStyle/>
          <a:p>
            <a:pPr algn="just"/>
            <a:r>
              <a:rPr lang="en-US" sz="2400" dirty="0" smtClean="0">
                <a:latin typeface="Baskerville Old Face" pitchFamily="18" charset="0"/>
              </a:rPr>
              <a:t>Cloud computing delivers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infrastructure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platform</a:t>
            </a:r>
            <a:r>
              <a:rPr lang="en-US" sz="2400" dirty="0" smtClean="0">
                <a:latin typeface="Baskerville Old Face" pitchFamily="18" charset="0"/>
              </a:rPr>
              <a:t>,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software</a:t>
            </a:r>
            <a:r>
              <a:rPr lang="en-US" sz="2400" dirty="0" smtClean="0">
                <a:latin typeface="Baskerville Old Face" pitchFamily="18" charset="0"/>
              </a:rPr>
              <a:t> (application) as services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Available as subscription-based services in a pay-as-you-go model to consumers.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All the three models allow the user to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access</a:t>
            </a:r>
            <a:r>
              <a:rPr lang="en-US" sz="2400" dirty="0" smtClean="0">
                <a:latin typeface="Baskerville Old Face" pitchFamily="18" charset="0"/>
              </a:rPr>
              <a:t>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services</a:t>
            </a:r>
            <a:r>
              <a:rPr lang="en-US" sz="2400" dirty="0" smtClean="0">
                <a:latin typeface="Baskerville Old Face" pitchFamily="18" charset="0"/>
              </a:rPr>
              <a:t> over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Internet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relying</a:t>
            </a:r>
            <a:r>
              <a:rPr lang="en-US" sz="2400" dirty="0" smtClean="0">
                <a:latin typeface="Baskerville Old Face" pitchFamily="18" charset="0"/>
              </a:rPr>
              <a:t> entirely on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infrastructures</a:t>
            </a:r>
            <a:r>
              <a:rPr lang="en-US" sz="2400" dirty="0" smtClean="0">
                <a:latin typeface="Baskerville Old Face" pitchFamily="18" charset="0"/>
              </a:rPr>
              <a:t> of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cloud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service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providers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These models are offered based on various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SLAs</a:t>
            </a:r>
            <a:r>
              <a:rPr lang="en-US" sz="2400" dirty="0" smtClean="0">
                <a:latin typeface="Baskerville Old Face" pitchFamily="18" charset="0"/>
              </a:rPr>
              <a:t> between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providers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Consumers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 SLA for cloud computing is addressed in terms of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service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availability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performance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data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protection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security</a:t>
            </a:r>
            <a:r>
              <a:rPr lang="en-US" sz="2400" dirty="0" smtClean="0">
                <a:latin typeface="Baskerville Old Face" pitchFamily="18" charset="0"/>
              </a:rPr>
              <a:t> aspects</a:t>
            </a:r>
            <a:endParaRPr lang="en-US" sz="2400" dirty="0" smtClean="0">
              <a:solidFill>
                <a:schemeClr val="accent2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Infra-structure as a Service (</a:t>
            </a:r>
            <a:r>
              <a:rPr lang="en-US" dirty="0" err="1" smtClean="0">
                <a:latin typeface="Baskerville Old Face" pitchFamily="18" charset="0"/>
              </a:rPr>
              <a:t>IaaS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4282" y="1052512"/>
            <a:ext cx="8715436" cy="5519759"/>
          </a:xfrm>
        </p:spPr>
        <p:txBody>
          <a:bodyPr/>
          <a:lstStyle/>
          <a:p>
            <a:pPr algn="just"/>
            <a:r>
              <a:rPr lang="en-US" sz="2400" dirty="0" smtClean="0">
                <a:latin typeface="Baskerville Old Face" pitchFamily="18" charset="0"/>
              </a:rPr>
              <a:t>This model allows users to rent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processing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storage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networks</a:t>
            </a:r>
            <a:r>
              <a:rPr lang="en-US" sz="2400" dirty="0" smtClean="0">
                <a:latin typeface="Baskerville Old Face" pitchFamily="18" charset="0"/>
              </a:rPr>
              <a:t>, and other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resources</a:t>
            </a:r>
            <a:r>
              <a:rPr lang="en-US" sz="2400" dirty="0" smtClean="0">
                <a:latin typeface="Baskerville Old Face" pitchFamily="18" charset="0"/>
              </a:rPr>
              <a:t>. 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 user can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deploy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run</a:t>
            </a:r>
            <a:r>
              <a:rPr lang="en-US" sz="2400" dirty="0" smtClean="0">
                <a:latin typeface="Baskerville Old Face" pitchFamily="18" charset="0"/>
              </a:rPr>
              <a:t>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guest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OS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applications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 user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does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not</a:t>
            </a:r>
            <a:r>
              <a:rPr lang="en-US" sz="2400" dirty="0" smtClean="0">
                <a:latin typeface="Baskerville Old Face" pitchFamily="18" charset="0"/>
              </a:rPr>
              <a:t> manage or control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underlying</a:t>
            </a:r>
            <a:r>
              <a:rPr lang="en-US" sz="2400" dirty="0" smtClean="0">
                <a:latin typeface="Baskerville Old Face" pitchFamily="18" charset="0"/>
              </a:rPr>
              <a:t> cloud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infrastructure</a:t>
            </a:r>
            <a:r>
              <a:rPr lang="en-US" sz="2400" dirty="0" smtClean="0">
                <a:latin typeface="Baskerville Old Face" pitchFamily="18" charset="0"/>
              </a:rPr>
              <a:t> but has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control</a:t>
            </a:r>
            <a:r>
              <a:rPr lang="en-US" sz="2400" dirty="0" smtClean="0">
                <a:latin typeface="Baskerville Old Face" pitchFamily="18" charset="0"/>
              </a:rPr>
              <a:t> over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OS</a:t>
            </a:r>
            <a:r>
              <a:rPr lang="en-US" sz="2400" dirty="0" smtClean="0">
                <a:solidFill>
                  <a:srgbClr val="0070C0"/>
                </a:solidFill>
                <a:latin typeface="Baskerville Old Face" pitchFamily="18" charset="0"/>
              </a:rPr>
              <a:t>,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storage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deployed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applications</a:t>
            </a:r>
            <a:r>
              <a:rPr lang="en-US" sz="2400" dirty="0" smtClean="0">
                <a:latin typeface="Baskerville Old Face" pitchFamily="18" charset="0"/>
              </a:rPr>
              <a:t>, and possibly select networking components. 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This </a:t>
            </a:r>
            <a:r>
              <a:rPr lang="en-US" sz="2400" dirty="0" err="1" smtClean="0">
                <a:latin typeface="Baskerville Old Face" pitchFamily="18" charset="0"/>
              </a:rPr>
              <a:t>IaaS</a:t>
            </a:r>
            <a:r>
              <a:rPr lang="en-US" sz="2400" dirty="0" smtClean="0">
                <a:latin typeface="Baskerville Old Face" pitchFamily="18" charset="0"/>
              </a:rPr>
              <a:t> model encompasses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storage</a:t>
            </a:r>
            <a:r>
              <a:rPr lang="en-US" sz="2400" dirty="0" smtClean="0">
                <a:latin typeface="Baskerville Old Face" pitchFamily="18" charset="0"/>
              </a:rPr>
              <a:t> as a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service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computation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resource</a:t>
            </a:r>
            <a:r>
              <a:rPr lang="en-US" sz="2400" dirty="0" smtClean="0">
                <a:latin typeface="Baskerville Old Face" pitchFamily="18" charset="0"/>
              </a:rPr>
              <a:t> as a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service</a:t>
            </a:r>
            <a:r>
              <a:rPr lang="en-US" sz="2400" dirty="0" smtClean="0">
                <a:latin typeface="Baskerville Old Face" pitchFamily="18" charset="0"/>
              </a:rPr>
              <a:t>,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communication</a:t>
            </a:r>
            <a:r>
              <a:rPr lang="en-US" sz="2400" dirty="0" smtClean="0">
                <a:latin typeface="Baskerville Old Face" pitchFamily="18" charset="0"/>
              </a:rPr>
              <a:t> resource as a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service</a:t>
            </a:r>
            <a:endParaRPr lang="en-US" sz="2400" b="1" dirty="0">
              <a:solidFill>
                <a:srgbClr val="0070C0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38200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Amazon’s Virtual Private Cloud </a:t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>Infra-structure as a Service (</a:t>
            </a:r>
            <a:r>
              <a:rPr lang="en-US" dirty="0" err="1" smtClean="0">
                <a:latin typeface="Baskerville Old Face" pitchFamily="18" charset="0"/>
              </a:rPr>
              <a:t>IaaS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58722" name="Picture 2" descr="C:\Lokeswari\MyData\SSN_My_Material\EVEN\Even_2014_2015\PG_I_CSE_Cloud_Computing\Cloud_Images\Amazon_VP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142984"/>
            <a:ext cx="8501122" cy="542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Example for Infra-structure as a Service (</a:t>
            </a:r>
            <a:r>
              <a:rPr lang="en-US" dirty="0" err="1" smtClean="0">
                <a:latin typeface="Baskerville Old Face" pitchFamily="18" charset="0"/>
              </a:rPr>
              <a:t>IaaS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4282" y="1052512"/>
            <a:ext cx="8715436" cy="5519759"/>
          </a:xfrm>
        </p:spPr>
        <p:txBody>
          <a:bodyPr/>
          <a:lstStyle/>
          <a:p>
            <a:pPr algn="just">
              <a:buNone/>
            </a:pPr>
            <a:r>
              <a:rPr lang="en-US" sz="3200" b="1" dirty="0" smtClean="0">
                <a:solidFill>
                  <a:srgbClr val="00B050"/>
                </a:solidFill>
                <a:latin typeface="Baskerville Old Face" pitchFamily="18" charset="0"/>
              </a:rPr>
              <a:t>Amazon’s VPC for Multiple Tenants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Virtual Private Cloud (VPC)</a:t>
            </a:r>
            <a:r>
              <a:rPr lang="en-US" sz="2400" dirty="0" smtClean="0">
                <a:latin typeface="Baskerville Old Face" pitchFamily="18" charset="0"/>
              </a:rPr>
              <a:t> is designed to address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privacy</a:t>
            </a:r>
            <a:r>
              <a:rPr lang="en-US" sz="2400" dirty="0" smtClean="0">
                <a:latin typeface="Baskerville Old Face" pitchFamily="18" charset="0"/>
              </a:rPr>
              <a:t> concerns of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public</a:t>
            </a:r>
            <a:r>
              <a:rPr lang="en-US" sz="2400" dirty="0" smtClean="0">
                <a:latin typeface="Baskerville Old Face" pitchFamily="18" charset="0"/>
              </a:rPr>
              <a:t> cloud that hamper application when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sensitive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data</a:t>
            </a:r>
            <a:r>
              <a:rPr lang="en-US" sz="2400" dirty="0" smtClean="0">
                <a:latin typeface="Baskerville Old Face" pitchFamily="18" charset="0"/>
              </a:rPr>
              <a:t> or software are involved.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VPC allows users to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isolate</a:t>
            </a:r>
            <a:r>
              <a:rPr lang="en-US" sz="2400" dirty="0" smtClean="0">
                <a:latin typeface="Baskerville Old Face" pitchFamily="18" charset="0"/>
              </a:rPr>
              <a:t> their provisioned AWS processor, memory and storage from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other</a:t>
            </a:r>
            <a:r>
              <a:rPr lang="en-US" sz="2400" dirty="0" smtClean="0">
                <a:latin typeface="Baskerville Old Face" pitchFamily="18" charset="0"/>
              </a:rPr>
              <a:t> users.</a:t>
            </a:r>
          </a:p>
          <a:p>
            <a:pPr algn="just"/>
            <a:r>
              <a:rPr lang="en-US" sz="2400" b="1" dirty="0" smtClean="0">
                <a:solidFill>
                  <a:srgbClr val="660033"/>
                </a:solidFill>
                <a:latin typeface="Baskerville Old Face" pitchFamily="18" charset="0"/>
              </a:rPr>
              <a:t>Auto-scaling</a:t>
            </a:r>
            <a:r>
              <a:rPr lang="en-US" sz="2400" dirty="0" smtClean="0">
                <a:latin typeface="Baskerville Old Face" pitchFamily="18" charset="0"/>
              </a:rPr>
              <a:t> : enables users to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automatically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scale</a:t>
            </a:r>
            <a:r>
              <a:rPr lang="en-US" sz="2400" dirty="0" smtClean="0">
                <a:latin typeface="Baskerville Old Face" pitchFamily="18" charset="0"/>
              </a:rPr>
              <a:t> their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VM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instances</a:t>
            </a:r>
            <a:r>
              <a:rPr lang="en-US" sz="2400" dirty="0" smtClean="0">
                <a:latin typeface="Baskerville Old Face" pitchFamily="18" charset="0"/>
              </a:rPr>
              <a:t> capacity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up</a:t>
            </a:r>
            <a:r>
              <a:rPr lang="en-US" sz="2400" dirty="0" smtClean="0">
                <a:latin typeface="Baskerville Old Face" pitchFamily="18" charset="0"/>
              </a:rPr>
              <a:t> or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down</a:t>
            </a:r>
            <a:r>
              <a:rPr lang="en-US" sz="2400" dirty="0" smtClean="0">
                <a:latin typeface="Baskerville Old Face" pitchFamily="18" charset="0"/>
              </a:rPr>
              <a:t>. 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Auto-scaling ensures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sufficient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number</a:t>
            </a:r>
            <a:r>
              <a:rPr lang="en-US" sz="2400" dirty="0" smtClean="0">
                <a:latin typeface="Baskerville Old Face" pitchFamily="18" charset="0"/>
              </a:rPr>
              <a:t> of Amazon EC2 instances are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provisioned</a:t>
            </a:r>
            <a:r>
              <a:rPr lang="en-US" sz="2400" dirty="0" smtClean="0">
                <a:latin typeface="Baskerville Old Face" pitchFamily="18" charset="0"/>
              </a:rPr>
              <a:t> to meet desired performance.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Or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scale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down</a:t>
            </a:r>
            <a:r>
              <a:rPr lang="en-US" sz="2400" dirty="0" smtClean="0">
                <a:latin typeface="Baskerville Old Face" pitchFamily="18" charset="0"/>
              </a:rPr>
              <a:t> the VM instance capacity to reduce cost when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workload</a:t>
            </a:r>
            <a:r>
              <a:rPr lang="en-US" sz="2400" dirty="0" smtClean="0">
                <a:latin typeface="Baskerville Old Face" pitchFamily="18" charset="0"/>
              </a:rPr>
              <a:t> is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reduced</a:t>
            </a:r>
            <a:r>
              <a:rPr lang="en-US" sz="2400" dirty="0" smtClean="0">
                <a:latin typeface="Baskerville Old Face" pitchFamily="18" charset="0"/>
              </a:rPr>
              <a:t>.</a:t>
            </a:r>
            <a:endParaRPr lang="en-US" sz="2400" b="1" dirty="0">
              <a:solidFill>
                <a:srgbClr val="0070C0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Amazon  offers below (</a:t>
            </a:r>
            <a:r>
              <a:rPr lang="en-US" dirty="0" err="1" smtClean="0">
                <a:latin typeface="Baskerville Old Face" pitchFamily="18" charset="0"/>
              </a:rPr>
              <a:t>IaaS</a:t>
            </a:r>
            <a:r>
              <a:rPr lang="en-US" dirty="0" smtClean="0">
                <a:latin typeface="Baskerville Old Face" pitchFamily="18" charset="0"/>
              </a:rPr>
              <a:t>) Services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4282" y="1052512"/>
            <a:ext cx="8715436" cy="5519759"/>
          </a:xfrm>
        </p:spPr>
        <p:txBody>
          <a:bodyPr/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EC2 (Elastic compute cloud) </a:t>
            </a:r>
            <a:r>
              <a:rPr lang="en-US" sz="2400" dirty="0" smtClean="0">
                <a:latin typeface="Baskerville Old Face" pitchFamily="18" charset="0"/>
              </a:rPr>
              <a:t>allows users to rent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virtual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computers</a:t>
            </a:r>
            <a:r>
              <a:rPr lang="en-US" sz="2400" dirty="0" smtClean="0">
                <a:latin typeface="Baskerville Old Face" pitchFamily="18" charset="0"/>
              </a:rPr>
              <a:t> to run their own computer applications.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S3 (simple storage service)</a:t>
            </a:r>
            <a:r>
              <a:rPr lang="en-US" sz="2400" dirty="0" smtClean="0">
                <a:latin typeface="Baskerville Old Face" pitchFamily="18" charset="0"/>
              </a:rPr>
              <a:t> provides the object-oriented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storage</a:t>
            </a:r>
            <a:r>
              <a:rPr lang="en-US" sz="2400" dirty="0" smtClean="0">
                <a:latin typeface="Baskerville Old Face" pitchFamily="18" charset="0"/>
              </a:rPr>
              <a:t> service for users.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EBS (Elastic block service) </a:t>
            </a:r>
            <a:r>
              <a:rPr lang="en-US" sz="2400" dirty="0" smtClean="0">
                <a:latin typeface="Baskerville Old Face" pitchFamily="18" charset="0"/>
              </a:rPr>
              <a:t>provides the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block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storage</a:t>
            </a:r>
            <a:r>
              <a:rPr lang="en-US" sz="2400" dirty="0" smtClean="0">
                <a:latin typeface="Baskerville Old Face" pitchFamily="18" charset="0"/>
              </a:rPr>
              <a:t> interface.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Amazon </a:t>
            </a:r>
            <a:r>
              <a:rPr lang="en-US" sz="2400" b="1" dirty="0" err="1" smtClean="0">
                <a:solidFill>
                  <a:srgbClr val="0070C0"/>
                </a:solidFill>
                <a:latin typeface="Baskerville Old Face" pitchFamily="18" charset="0"/>
              </a:rPr>
              <a:t>DevPay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 </a:t>
            </a:r>
            <a:r>
              <a:rPr lang="en-US" sz="2400" dirty="0" smtClean="0">
                <a:latin typeface="Baskerville Old Face" pitchFamily="18" charset="0"/>
              </a:rPr>
              <a:t>is a simple to use online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billing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account</a:t>
            </a:r>
            <a:r>
              <a:rPr lang="en-US" sz="2400" dirty="0" smtClean="0">
                <a:latin typeface="Baskerville Old Face" pitchFamily="18" charset="0"/>
              </a:rPr>
              <a:t> management service.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MPI</a:t>
            </a:r>
            <a:r>
              <a:rPr lang="en-US" sz="2400" dirty="0" smtClean="0">
                <a:latin typeface="Baskerville Old Face" pitchFamily="18" charset="0"/>
              </a:rPr>
              <a:t> clusters uses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hardware-assisted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virtualization</a:t>
            </a:r>
            <a:r>
              <a:rPr lang="en-US" sz="2400" dirty="0" smtClean="0">
                <a:latin typeface="Baskerville Old Face" pitchFamily="18" charset="0"/>
              </a:rPr>
              <a:t> instead of </a:t>
            </a:r>
            <a:r>
              <a:rPr lang="en-US" sz="2400" dirty="0" err="1" smtClean="0">
                <a:latin typeface="Baskerville Old Face" pitchFamily="18" charset="0"/>
              </a:rPr>
              <a:t>paravirtualization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AWS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import/export</a:t>
            </a:r>
            <a:r>
              <a:rPr lang="en-US" sz="2400" dirty="0" smtClean="0">
                <a:latin typeface="Baskerville Old Face" pitchFamily="18" charset="0"/>
              </a:rPr>
              <a:t> allows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shipping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data</a:t>
            </a:r>
            <a:r>
              <a:rPr lang="en-US" sz="2400" dirty="0" smtClean="0">
                <a:latin typeface="Baskerville Old Face" pitchFamily="18" charset="0"/>
              </a:rPr>
              <a:t> to and from EC2.</a:t>
            </a:r>
          </a:p>
          <a:p>
            <a:pPr algn="just"/>
            <a:r>
              <a:rPr lang="en-US" sz="2400" b="1" dirty="0" err="1" smtClean="0">
                <a:solidFill>
                  <a:srgbClr val="0070C0"/>
                </a:solidFill>
                <a:latin typeface="Baskerville Old Face" pitchFamily="18" charset="0"/>
              </a:rPr>
              <a:t>CloudWatch</a:t>
            </a:r>
            <a:r>
              <a:rPr lang="en-US" sz="2400" dirty="0" smtClean="0">
                <a:latin typeface="Baskerville Old Face" pitchFamily="18" charset="0"/>
              </a:rPr>
              <a:t> monitors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running</a:t>
            </a:r>
            <a:r>
              <a:rPr lang="en-US" sz="2400" dirty="0" smtClean="0">
                <a:latin typeface="Baskerville Old Face" pitchFamily="18" charset="0"/>
              </a:rPr>
              <a:t> instances.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Amazon </a:t>
            </a:r>
            <a:r>
              <a:rPr lang="en-US" sz="2400" b="1" dirty="0" err="1" smtClean="0">
                <a:solidFill>
                  <a:srgbClr val="0070C0"/>
                </a:solidFill>
                <a:latin typeface="Baskerville Old Face" pitchFamily="18" charset="0"/>
              </a:rPr>
              <a:t>CloudFront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 </a:t>
            </a:r>
            <a:r>
              <a:rPr lang="en-US" sz="2400" dirty="0" smtClean="0">
                <a:latin typeface="Baskerville Old Face" pitchFamily="18" charset="0"/>
              </a:rPr>
              <a:t>implements a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content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B050"/>
                </a:solidFill>
                <a:latin typeface="Baskerville Old Face" pitchFamily="18" charset="0"/>
              </a:rPr>
              <a:t>distribution</a:t>
            </a:r>
            <a:r>
              <a:rPr lang="en-US" sz="2400" dirty="0" smtClean="0">
                <a:latin typeface="Baskerville Old Face" pitchFamily="18" charset="0"/>
              </a:rPr>
              <a:t> network.</a:t>
            </a:r>
            <a:endParaRPr lang="en-US" sz="2400" dirty="0">
              <a:solidFill>
                <a:srgbClr val="0070C0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Amazon Web Services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195388"/>
            <a:ext cx="8643997" cy="544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Amazon Web Services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59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00108"/>
            <a:ext cx="8715436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Eucalyptus Private Cloud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34146" name="Picture 2" descr="C:\Lokeswari\MyData\SSN_My_Material\EVEN\Even_2014_2015\PG_I_CSE_Cloud_Computing\Cloud_Images\Eucalyptu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71546"/>
            <a:ext cx="8643998" cy="550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850900" y="1554163"/>
            <a:ext cx="7496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714488"/>
            <a:ext cx="8553480" cy="3429024"/>
          </a:xfrm>
        </p:spPr>
        <p:txBody>
          <a:bodyPr/>
          <a:lstStyle/>
          <a:p>
            <a:pPr algn="ctr">
              <a:buNone/>
            </a:pPr>
            <a:r>
              <a:rPr lang="en-US" sz="6000" dirty="0" smtClean="0">
                <a:solidFill>
                  <a:srgbClr val="FF0000"/>
                </a:solidFill>
                <a:latin typeface="Baskerville Old Face" pitchFamily="18" charset="0"/>
              </a:rPr>
              <a:t>Is Cloud environment centralized or distributed ???</a:t>
            </a:r>
          </a:p>
        </p:txBody>
      </p:sp>
      <p:pic>
        <p:nvPicPr>
          <p:cNvPr id="7" name="Picture 2" descr="C:\Lokeswari\MyData\SSN_My_Material\EVEN\Even_2014_2015\PG_I_CSE_Cloud_Computing\Thinking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3929067"/>
            <a:ext cx="3071834" cy="2928934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Eucalyptus Private Cloud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35170" name="Picture 2" descr="C:\Lokeswari\MyData\SSN_My_Material\EVEN\Even_2014_2015\PG_I_CSE_Cloud_Computing\Cloud_Images\Eucalyptus_Clou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8501122" cy="550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1214423"/>
            <a:ext cx="814393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720725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Eucalyptus Private Cloud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48" y="857232"/>
            <a:ext cx="6357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70C0"/>
                </a:solidFill>
                <a:latin typeface="Baskerville Old Face" pitchFamily="18" charset="0"/>
              </a:rPr>
              <a:t>Cloud and Cluster Start</a:t>
            </a:r>
            <a:endParaRPr lang="en-US" sz="3200" dirty="0">
              <a:solidFill>
                <a:srgbClr val="0070C0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720725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Eucalyptus Private Cloud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71546"/>
            <a:ext cx="8429683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720725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Eucalyptus Private Cloud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00108"/>
            <a:ext cx="8429684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720725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Eucalyptus Private Cloud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00109"/>
            <a:ext cx="8643998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720725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Eucalyptus Private Cloud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285860"/>
            <a:ext cx="85011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720725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Eucalyptus Private Cloud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6"/>
            <a:ext cx="8501122" cy="542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720725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Eucalyptus Private Cloud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071547"/>
            <a:ext cx="842968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395288" y="214290"/>
            <a:ext cx="8748712" cy="647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fontAlgn="auto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b="0" dirty="0" smtClean="0">
                <a:solidFill>
                  <a:schemeClr val="bg1"/>
                </a:solidFill>
                <a:latin typeface="Baskerville Old Face" pitchFamily="18" charset="0"/>
                <a:ea typeface="宋体" pitchFamily="2" charset="-122"/>
              </a:rPr>
              <a:t>Some </a:t>
            </a:r>
            <a:r>
              <a:rPr lang="en-US" b="0" dirty="0" err="1" smtClean="0">
                <a:solidFill>
                  <a:schemeClr val="bg1"/>
                </a:solidFill>
                <a:latin typeface="Baskerville Old Face" pitchFamily="18" charset="0"/>
                <a:ea typeface="宋体" pitchFamily="2" charset="-122"/>
              </a:rPr>
              <a:t>IaaS</a:t>
            </a:r>
            <a:r>
              <a:rPr lang="en-US" b="0" dirty="0" smtClean="0">
                <a:solidFill>
                  <a:schemeClr val="bg1"/>
                </a:solidFill>
                <a:latin typeface="Baskerville Old Face" pitchFamily="18" charset="0"/>
                <a:ea typeface="宋体" pitchFamily="2" charset="-122"/>
              </a:rPr>
              <a:t> Offerings from Public Clouds :</a:t>
            </a: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928670"/>
            <a:ext cx="8715436" cy="571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Platform as a Service (</a:t>
            </a:r>
            <a:r>
              <a:rPr lang="en-US" dirty="0" err="1" smtClean="0">
                <a:latin typeface="Baskerville Old Face" pitchFamily="18" charset="0"/>
              </a:rPr>
              <a:t>PaaS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4282" y="1052512"/>
            <a:ext cx="8715436" cy="5519759"/>
          </a:xfrm>
        </p:spPr>
        <p:txBody>
          <a:bodyPr/>
          <a:lstStyle/>
          <a:p>
            <a:pPr algn="just"/>
            <a:r>
              <a:rPr lang="en-US" sz="2400" dirty="0" smtClean="0">
                <a:latin typeface="Baskerville Old Face" pitchFamily="18" charset="0"/>
              </a:rPr>
              <a:t>User can develop, deploy, and manage execution of applications using basic capabilities offered under </a:t>
            </a:r>
            <a:r>
              <a:rPr lang="en-US" sz="2400" dirty="0" err="1" smtClean="0">
                <a:latin typeface="Baskerville Old Face" pitchFamily="18" charset="0"/>
              </a:rPr>
              <a:t>IaaS</a:t>
            </a:r>
            <a:r>
              <a:rPr lang="en-US" sz="2400" dirty="0" smtClean="0">
                <a:latin typeface="Baskerville Old Face" pitchFamily="18" charset="0"/>
              </a:rPr>
              <a:t> model. 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But it is very complex to do so due to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lack</a:t>
            </a:r>
            <a:r>
              <a:rPr lang="en-US" sz="2400" dirty="0" smtClean="0">
                <a:latin typeface="Baskerville Old Face" pitchFamily="18" charset="0"/>
              </a:rPr>
              <a:t> of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platform</a:t>
            </a:r>
            <a:r>
              <a:rPr lang="en-US" sz="2400" dirty="0" smtClean="0">
                <a:latin typeface="Baskerville Old Face" pitchFamily="18" charset="0"/>
              </a:rPr>
              <a:t> and required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tools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Platform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 </a:t>
            </a:r>
            <a:r>
              <a:rPr lang="en-US" sz="2400" dirty="0" smtClean="0">
                <a:latin typeface="Baskerville Old Face" pitchFamily="18" charset="0"/>
              </a:rPr>
              <a:t>includes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 operating system </a:t>
            </a:r>
            <a:r>
              <a:rPr lang="en-US" sz="2400" dirty="0" smtClean="0">
                <a:latin typeface="Baskerville Old Face" pitchFamily="18" charset="0"/>
              </a:rPr>
              <a:t>and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 run time library </a:t>
            </a:r>
            <a:r>
              <a:rPr lang="en-US" sz="2400" dirty="0" smtClean="0">
                <a:latin typeface="Baskerville Old Face" pitchFamily="18" charset="0"/>
              </a:rPr>
              <a:t>support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.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err="1" smtClean="0">
                <a:latin typeface="Baskerville Old Face" pitchFamily="18" charset="0"/>
              </a:rPr>
              <a:t>PaaS</a:t>
            </a:r>
            <a:r>
              <a:rPr lang="en-US" sz="2400" dirty="0" smtClean="0">
                <a:latin typeface="Baskerville Old Face" pitchFamily="18" charset="0"/>
              </a:rPr>
              <a:t>  provides such platform and enables users to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develop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deploy</a:t>
            </a:r>
            <a:r>
              <a:rPr lang="en-US" sz="2400" dirty="0" smtClean="0">
                <a:latin typeface="Baskerville Old Face" pitchFamily="18" charset="0"/>
              </a:rPr>
              <a:t> their applications 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User application can be developed on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virtualized</a:t>
            </a:r>
            <a:r>
              <a:rPr lang="en-US" sz="2400" dirty="0" smtClean="0">
                <a:latin typeface="Baskerville Old Face" pitchFamily="18" charset="0"/>
              </a:rPr>
              <a:t> cloud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platform</a:t>
            </a:r>
            <a:r>
              <a:rPr lang="en-US" sz="2400" dirty="0" smtClean="0">
                <a:latin typeface="Baskerville Old Face" pitchFamily="18" charset="0"/>
              </a:rPr>
              <a:t> using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programming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languages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software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tools</a:t>
            </a:r>
            <a:r>
              <a:rPr lang="en-US" sz="2400" dirty="0" smtClean="0">
                <a:latin typeface="Baskerville Old Face" pitchFamily="18" charset="0"/>
              </a:rPr>
              <a:t> such as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Java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Python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. NET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RUBY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Perl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R,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Hive</a:t>
            </a:r>
            <a:r>
              <a:rPr lang="en-US" sz="2400" dirty="0" smtClean="0">
                <a:latin typeface="Baskerville Old Face" pitchFamily="18" charset="0"/>
              </a:rPr>
              <a:t> etc…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850900" y="1554163"/>
            <a:ext cx="7496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714488"/>
            <a:ext cx="8553480" cy="3429024"/>
          </a:xfrm>
        </p:spPr>
        <p:txBody>
          <a:bodyPr/>
          <a:lstStyle/>
          <a:p>
            <a:pPr algn="ctr">
              <a:buNone/>
            </a:pPr>
            <a:r>
              <a:rPr lang="en-US" sz="6000" dirty="0" smtClean="0">
                <a:solidFill>
                  <a:srgbClr val="0070C0"/>
                </a:solidFill>
                <a:latin typeface="Baskerville Old Face" pitchFamily="18" charset="0"/>
              </a:rPr>
              <a:t>Some argue as Centralized</a:t>
            </a:r>
          </a:p>
          <a:p>
            <a:pPr algn="ctr">
              <a:buNone/>
            </a:pPr>
            <a:r>
              <a:rPr lang="en-US" sz="6000" dirty="0" smtClean="0">
                <a:solidFill>
                  <a:srgbClr val="0070C0"/>
                </a:solidFill>
                <a:latin typeface="Baskerville Old Face" pitchFamily="18" charset="0"/>
              </a:rPr>
              <a:t>And </a:t>
            </a:r>
          </a:p>
          <a:p>
            <a:pPr algn="ctr">
              <a:buNone/>
            </a:pPr>
            <a:r>
              <a:rPr lang="en-US" sz="6000" dirty="0" smtClean="0">
                <a:solidFill>
                  <a:srgbClr val="0070C0"/>
                </a:solidFill>
                <a:latin typeface="Baskerville Old Face" pitchFamily="18" charset="0"/>
              </a:rPr>
              <a:t>Some argue as Distributed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Platform as a Service (</a:t>
            </a:r>
            <a:r>
              <a:rPr lang="en-US" dirty="0" err="1" smtClean="0">
                <a:latin typeface="Baskerville Old Face" pitchFamily="18" charset="0"/>
              </a:rPr>
              <a:t>PaaS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4282" y="1052512"/>
            <a:ext cx="8715436" cy="5519759"/>
          </a:xfrm>
        </p:spPr>
        <p:txBody>
          <a:bodyPr/>
          <a:lstStyle/>
          <a:p>
            <a:pPr algn="just"/>
            <a:r>
              <a:rPr lang="en-US" sz="2400" dirty="0" smtClean="0">
                <a:latin typeface="Baskerville Old Face" pitchFamily="18" charset="0"/>
              </a:rPr>
              <a:t>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user </a:t>
            </a:r>
            <a:r>
              <a:rPr lang="en-US" sz="2400" dirty="0" smtClean="0">
                <a:latin typeface="Baskerville Old Face" pitchFamily="18" charset="0"/>
              </a:rPr>
              <a:t>does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not manage </a:t>
            </a:r>
            <a:r>
              <a:rPr lang="en-US" sz="2400" dirty="0" smtClean="0">
                <a:latin typeface="Baskerville Old Face" pitchFamily="18" charset="0"/>
              </a:rPr>
              <a:t>the underlying cloud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infrastructure</a:t>
            </a:r>
            <a:r>
              <a:rPr lang="en-US" sz="2400" dirty="0" smtClean="0">
                <a:latin typeface="Baskerville Old Face" pitchFamily="18" charset="0"/>
              </a:rPr>
              <a:t>. 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 cloud provider facilitates to support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entire application  development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testing </a:t>
            </a:r>
            <a:r>
              <a:rPr lang="en-US" sz="2400" dirty="0" smtClean="0">
                <a:latin typeface="Baskerville Old Face" pitchFamily="18" charset="0"/>
              </a:rPr>
              <a:t>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operation </a:t>
            </a:r>
            <a:r>
              <a:rPr lang="en-US" sz="2400" dirty="0" smtClean="0">
                <a:latin typeface="Baskerville Old Face" pitchFamily="18" charset="0"/>
              </a:rPr>
              <a:t>support.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Enables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third party </a:t>
            </a:r>
            <a:r>
              <a:rPr lang="en-US" sz="2400" dirty="0" smtClean="0">
                <a:latin typeface="Baskerville Old Face" pitchFamily="18" charset="0"/>
              </a:rPr>
              <a:t>to provide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software management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integration </a:t>
            </a:r>
            <a:r>
              <a:rPr lang="en-US" sz="2400" dirty="0" smtClean="0">
                <a:latin typeface="Baskerville Old Face" pitchFamily="18" charset="0"/>
              </a:rPr>
              <a:t>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service monitoring </a:t>
            </a:r>
            <a:r>
              <a:rPr lang="en-US" sz="2400" dirty="0" smtClean="0">
                <a:latin typeface="Baskerville Old Face" pitchFamily="18" charset="0"/>
              </a:rPr>
              <a:t>solutions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Cloud services offered under </a:t>
            </a:r>
            <a:r>
              <a:rPr lang="en-US" sz="2400" dirty="0" err="1" smtClean="0">
                <a:latin typeface="Baskerville Old Face" pitchFamily="18" charset="0"/>
              </a:rPr>
              <a:t>PaaS</a:t>
            </a:r>
            <a:r>
              <a:rPr lang="en-US" sz="2400" dirty="0" smtClean="0">
                <a:latin typeface="Baskerville Old Face" pitchFamily="18" charset="0"/>
              </a:rPr>
              <a:t> model includes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Google App Engine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Microsoft Azure, and </a:t>
            </a:r>
            <a:r>
              <a:rPr lang="en-US" sz="2400" b="1" dirty="0" err="1" smtClean="0">
                <a:solidFill>
                  <a:srgbClr val="0070C0"/>
                </a:solidFill>
                <a:latin typeface="Baskerville Old Face" pitchFamily="18" charset="0"/>
              </a:rPr>
              <a:t>Manjrasoft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 Aneka</a:t>
            </a:r>
          </a:p>
          <a:p>
            <a:pPr algn="just"/>
            <a:endParaRPr lang="en-US" sz="2400" b="1" dirty="0">
              <a:solidFill>
                <a:srgbClr val="0070C0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38200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Google App Engine (GAE)</a:t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>Platform as a Service (</a:t>
            </a:r>
            <a:r>
              <a:rPr lang="en-US" dirty="0" err="1" smtClean="0">
                <a:latin typeface="Baskerville Old Face" pitchFamily="18" charset="0"/>
              </a:rPr>
              <a:t>PaaS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142984"/>
            <a:ext cx="8501121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38200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Google App Engine (GAE)</a:t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>Platform as a Service (</a:t>
            </a:r>
            <a:r>
              <a:rPr lang="en-US" dirty="0" err="1" smtClean="0">
                <a:latin typeface="Baskerville Old Face" pitchFamily="18" charset="0"/>
              </a:rPr>
              <a:t>PaaS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966790"/>
            <a:ext cx="850112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17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905272"/>
            <a:ext cx="864399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38200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Google App Engine (GAE)</a:t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>Platform as a Service (</a:t>
            </a:r>
            <a:r>
              <a:rPr lang="en-US" dirty="0" err="1" smtClean="0">
                <a:latin typeface="Baskerville Old Face" pitchFamily="18" charset="0"/>
              </a:rPr>
              <a:t>PaaS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838200"/>
            <a:ext cx="8643997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Example for Platform as a Service (</a:t>
            </a:r>
            <a:r>
              <a:rPr lang="en-US" dirty="0" err="1" smtClean="0">
                <a:latin typeface="Baskerville Old Face" pitchFamily="18" charset="0"/>
              </a:rPr>
              <a:t>PaaS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4282" y="1052512"/>
            <a:ext cx="8715436" cy="5519759"/>
          </a:xfrm>
        </p:spPr>
        <p:txBody>
          <a:bodyPr/>
          <a:lstStyle/>
          <a:p>
            <a:pPr algn="just">
              <a:buNone/>
            </a:pPr>
            <a:r>
              <a:rPr lang="en-US" sz="3200" b="1" dirty="0" smtClean="0">
                <a:solidFill>
                  <a:srgbClr val="00B050"/>
                </a:solidFill>
                <a:latin typeface="Baskerville Old Face" pitchFamily="18" charset="0"/>
              </a:rPr>
              <a:t>Google App Engine 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Web applications </a:t>
            </a:r>
            <a:r>
              <a:rPr lang="en-US" sz="2400" dirty="0" smtClean="0">
                <a:latin typeface="Baskerville Old Face" pitchFamily="18" charset="0"/>
              </a:rPr>
              <a:t>are running on a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Google’s server cluster.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Application has features such as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automatic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scaling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load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balancing</a:t>
            </a:r>
            <a:r>
              <a:rPr lang="en-US" sz="2400" dirty="0" smtClean="0">
                <a:latin typeface="Baskerville Old Face" pitchFamily="18" charset="0"/>
              </a:rPr>
              <a:t> which are convenient for building applications.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Google provides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fully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featured</a:t>
            </a:r>
            <a:r>
              <a:rPr lang="en-US" sz="2400" dirty="0" smtClean="0">
                <a:latin typeface="Baskerville Old Face" pitchFamily="18" charset="0"/>
              </a:rPr>
              <a:t> local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development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environment</a:t>
            </a:r>
            <a:r>
              <a:rPr lang="en-US" sz="2400" dirty="0" smtClean="0">
                <a:latin typeface="Baskerville Old Face" pitchFamily="18" charset="0"/>
              </a:rPr>
              <a:t> that simulates GAE in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developer’s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computer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All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functions</a:t>
            </a:r>
            <a:r>
              <a:rPr lang="en-US" sz="2400" dirty="0" smtClean="0">
                <a:latin typeface="Baskerville Old Face" pitchFamily="18" charset="0"/>
              </a:rPr>
              <a:t>,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application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logic</a:t>
            </a:r>
            <a:r>
              <a:rPr lang="en-US" sz="2400" dirty="0" smtClean="0">
                <a:latin typeface="Baskerville Old Face" pitchFamily="18" charset="0"/>
              </a:rPr>
              <a:t> are implemented locally. Coding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debugging</a:t>
            </a:r>
            <a:r>
              <a:rPr lang="en-US" sz="2400" dirty="0" smtClean="0">
                <a:latin typeface="Baskerville Old Face" pitchFamily="18" charset="0"/>
              </a:rPr>
              <a:t> are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performed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locally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SDK</a:t>
            </a:r>
            <a:r>
              <a:rPr lang="en-US" sz="2400" dirty="0" smtClean="0">
                <a:latin typeface="Baskerville Old Face" pitchFamily="18" charset="0"/>
              </a:rPr>
              <a:t> provides a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tool</a:t>
            </a:r>
            <a:r>
              <a:rPr lang="en-US" sz="2400" dirty="0" smtClean="0">
                <a:latin typeface="Baskerville Old Face" pitchFamily="18" charset="0"/>
              </a:rPr>
              <a:t> for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uploading</a:t>
            </a:r>
            <a:r>
              <a:rPr lang="en-US" sz="2400" dirty="0" smtClean="0">
                <a:latin typeface="Baskerville Old Face" pitchFamily="18" charset="0"/>
              </a:rPr>
              <a:t>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user’s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application</a:t>
            </a:r>
            <a:r>
              <a:rPr lang="en-US" sz="2400" dirty="0" smtClean="0">
                <a:latin typeface="Baskerville Old Face" pitchFamily="18" charset="0"/>
              </a:rPr>
              <a:t> to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Google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Infrastructure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720725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Microsoft  Windows Azure</a:t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>Platform as a Service (</a:t>
            </a:r>
            <a:r>
              <a:rPr lang="en-US" dirty="0" err="1" smtClean="0">
                <a:latin typeface="Baskerville Old Face" pitchFamily="18" charset="0"/>
              </a:rPr>
              <a:t>PaaS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Windows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Azure</a:t>
            </a:r>
            <a:r>
              <a:rPr lang="en-US" sz="2400" dirty="0" smtClean="0">
                <a:latin typeface="Baskerville Old Face" pitchFamily="18" charset="0"/>
              </a:rPr>
              <a:t> offers a cloud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platform</a:t>
            </a:r>
            <a:r>
              <a:rPr lang="en-US" sz="2400" dirty="0" smtClean="0">
                <a:latin typeface="Baskerville Old Face" pitchFamily="18" charset="0"/>
              </a:rPr>
              <a:t> built on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Windows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OS</a:t>
            </a:r>
            <a:r>
              <a:rPr lang="en-US" sz="2400" dirty="0" smtClean="0">
                <a:latin typeface="Baskerville Old Face" pitchFamily="18" charset="0"/>
              </a:rPr>
              <a:t> and based on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MS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virtualization</a:t>
            </a:r>
            <a:r>
              <a:rPr lang="en-US" sz="2400" dirty="0" smtClean="0">
                <a:latin typeface="Baskerville Old Face" pitchFamily="18" charset="0"/>
              </a:rPr>
              <a:t> technologies.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All cloud services can interact with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traditional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MS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software</a:t>
            </a:r>
            <a:r>
              <a:rPr lang="en-US" sz="2400" dirty="0" smtClean="0">
                <a:latin typeface="Baskerville Old Face" pitchFamily="18" charset="0"/>
              </a:rPr>
              <a:t> applications such as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Windows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Live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Office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Live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Exchange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Online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SharePoint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online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Dynamic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CRM</a:t>
            </a:r>
            <a:r>
              <a:rPr lang="en-US" sz="2400" dirty="0" smtClean="0">
                <a:latin typeface="Baskerville Old Face" pitchFamily="18" charset="0"/>
              </a:rPr>
              <a:t> online.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 Azure platform applies the standard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web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communication</a:t>
            </a:r>
            <a:r>
              <a:rPr lang="en-US" sz="2400" dirty="0" smtClean="0">
                <a:latin typeface="Baskerville Old Face" pitchFamily="18" charset="0"/>
              </a:rPr>
              <a:t> protocols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SOAP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REST</a:t>
            </a:r>
          </a:p>
          <a:p>
            <a:endParaRPr lang="en-US" sz="2400" dirty="0"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38200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Microsoft  Windows Azure </a:t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>Platform as a Service (</a:t>
            </a:r>
            <a:r>
              <a:rPr lang="en-US" dirty="0" err="1" smtClean="0">
                <a:latin typeface="Baskerville Old Face" pitchFamily="18" charset="0"/>
              </a:rPr>
              <a:t>PaaS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3" y="1009650"/>
            <a:ext cx="8715436" cy="556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838200"/>
          </a:xfrm>
        </p:spPr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Microsoft  Windows Azure </a:t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>Platform as a Service (</a:t>
            </a:r>
            <a:r>
              <a:rPr lang="en-US" dirty="0" err="1" smtClean="0">
                <a:latin typeface="Baskerville Old Face" pitchFamily="18" charset="0"/>
              </a:rPr>
              <a:t>PaaS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857232"/>
            <a:ext cx="8715436" cy="5857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928670"/>
            <a:ext cx="8783669" cy="5715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395288" y="106504"/>
            <a:ext cx="8064500" cy="67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sz="3800" dirty="0" err="1">
                <a:solidFill>
                  <a:schemeClr val="bg1"/>
                </a:solidFill>
                <a:latin typeface="Baskerville Old Face" pitchFamily="18" charset="0"/>
                <a:ea typeface="魏碑" charset="0"/>
                <a:cs typeface="魏碑" charset="0"/>
              </a:rPr>
              <a:t>PaaS</a:t>
            </a:r>
            <a:r>
              <a:rPr kumimoji="1" lang="en-US" sz="3800" dirty="0">
                <a:solidFill>
                  <a:schemeClr val="bg1"/>
                </a:solidFill>
                <a:latin typeface="Baskerville Old Face" pitchFamily="18" charset="0"/>
                <a:ea typeface="魏碑" charset="0"/>
                <a:cs typeface="魏碑" charset="0"/>
              </a:rPr>
              <a:t> Offerings from Public Clouds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Software as a Service (</a:t>
            </a:r>
            <a:r>
              <a:rPr lang="en-US" dirty="0" err="1" smtClean="0">
                <a:latin typeface="Baskerville Old Face" pitchFamily="18" charset="0"/>
              </a:rPr>
              <a:t>SaaS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4282" y="1052512"/>
            <a:ext cx="8715436" cy="5519759"/>
          </a:xfrm>
        </p:spPr>
        <p:txBody>
          <a:bodyPr/>
          <a:lstStyle/>
          <a:p>
            <a:pPr algn="just"/>
            <a:r>
              <a:rPr lang="en-US" sz="2400" dirty="0" smtClean="0">
                <a:latin typeface="Baskerville Old Face" pitchFamily="18" charset="0"/>
              </a:rPr>
              <a:t>This refers to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browser-initiated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application</a:t>
            </a:r>
            <a:r>
              <a:rPr lang="en-US" sz="2400" dirty="0" smtClean="0">
                <a:latin typeface="Baskerville Old Face" pitchFamily="18" charset="0"/>
              </a:rPr>
              <a:t> software over thousands of cloud customers. 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Services and tools offered by </a:t>
            </a:r>
            <a:r>
              <a:rPr lang="en-US" sz="2400" dirty="0" err="1" smtClean="0">
                <a:latin typeface="Baskerville Old Face" pitchFamily="18" charset="0"/>
              </a:rPr>
              <a:t>PaaS</a:t>
            </a:r>
            <a:r>
              <a:rPr lang="en-US" sz="2400" dirty="0" smtClean="0">
                <a:latin typeface="Baskerville Old Face" pitchFamily="18" charset="0"/>
              </a:rPr>
              <a:t> are utilized in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construction</a:t>
            </a:r>
            <a:r>
              <a:rPr lang="en-US" sz="2400" dirty="0" smtClean="0">
                <a:latin typeface="Baskerville Old Face" pitchFamily="18" charset="0"/>
              </a:rPr>
              <a:t> of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applications</a:t>
            </a:r>
            <a:r>
              <a:rPr lang="en-US" sz="2400" dirty="0" smtClean="0">
                <a:latin typeface="Baskerville Old Face" pitchFamily="18" charset="0"/>
              </a:rPr>
              <a:t> and management of their deployment on resources offered by </a:t>
            </a:r>
            <a:r>
              <a:rPr lang="en-US" sz="2400" dirty="0" err="1" smtClean="0">
                <a:latin typeface="Baskerville Old Face" pitchFamily="18" charset="0"/>
              </a:rPr>
              <a:t>IaaS</a:t>
            </a:r>
            <a:r>
              <a:rPr lang="en-US" sz="2400" dirty="0" smtClean="0">
                <a:latin typeface="Baskerville Old Face" pitchFamily="18" charset="0"/>
              </a:rPr>
              <a:t> providers. 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err="1" smtClean="0">
                <a:latin typeface="Baskerville Old Face" pitchFamily="18" charset="0"/>
              </a:rPr>
              <a:t>SaaS</a:t>
            </a:r>
            <a:r>
              <a:rPr lang="en-US" sz="2400" dirty="0" smtClean="0">
                <a:latin typeface="Baskerville Old Face" pitchFamily="18" charset="0"/>
              </a:rPr>
              <a:t> model provides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software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applications</a:t>
            </a:r>
            <a:r>
              <a:rPr lang="en-US" sz="2400" dirty="0" smtClean="0">
                <a:latin typeface="Baskerville Old Face" pitchFamily="18" charset="0"/>
              </a:rPr>
              <a:t> as a service.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As a result, on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customer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side</a:t>
            </a:r>
            <a:r>
              <a:rPr lang="en-US" sz="2400" dirty="0" smtClean="0">
                <a:latin typeface="Baskerville Old Face" pitchFamily="18" charset="0"/>
              </a:rPr>
              <a:t>, there is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no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upfront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investment</a:t>
            </a:r>
            <a:r>
              <a:rPr lang="en-US" sz="2400" dirty="0" smtClean="0">
                <a:latin typeface="Baskerville Old Face" pitchFamily="18" charset="0"/>
              </a:rPr>
              <a:t> in servers or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software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licensing</a:t>
            </a:r>
            <a:r>
              <a:rPr lang="en-US" sz="2400" dirty="0" smtClean="0">
                <a:latin typeface="Baskerville Old Face" pitchFamily="18" charset="0"/>
              </a:rPr>
              <a:t>. 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On the provider side,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costs</a:t>
            </a:r>
            <a:r>
              <a:rPr lang="en-US" sz="2400" dirty="0" smtClean="0">
                <a:latin typeface="Baskerville Old Face" pitchFamily="18" charset="0"/>
              </a:rPr>
              <a:t> are rather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low</a:t>
            </a:r>
            <a:r>
              <a:rPr lang="en-US" sz="2400" dirty="0" smtClean="0">
                <a:latin typeface="Baskerville Old Face" pitchFamily="18" charset="0"/>
              </a:rPr>
              <a:t>, compared with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conventional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hosting</a:t>
            </a:r>
            <a:r>
              <a:rPr lang="en-US" sz="2400" dirty="0" smtClean="0">
                <a:latin typeface="Baskerville Old Face" pitchFamily="18" charset="0"/>
              </a:rPr>
              <a:t> of user applications.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850900" y="1554163"/>
            <a:ext cx="7496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20" y="142852"/>
            <a:ext cx="8429684" cy="84774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 smtClean="0">
                <a:effectLst/>
                <a:latin typeface="Baskerville Old Face" pitchFamily="18" charset="0"/>
              </a:rPr>
              <a:t>Centralized and Distributed computing</a:t>
            </a:r>
            <a:endParaRPr lang="en-US" sz="3200" dirty="0">
              <a:effectLst/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142984"/>
            <a:ext cx="8553480" cy="5429288"/>
          </a:xfrm>
        </p:spPr>
        <p:txBody>
          <a:bodyPr/>
          <a:lstStyle/>
          <a:p>
            <a:pPr algn="just"/>
            <a:r>
              <a:rPr lang="en-US" sz="2400" dirty="0" smtClean="0">
                <a:latin typeface="Baskerville Old Face" pitchFamily="18" charset="0"/>
              </a:rPr>
              <a:t>Cloud computing is indeed practicing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distributed parallel computing </a:t>
            </a:r>
            <a:r>
              <a:rPr lang="en-US" sz="2400" dirty="0" smtClean="0">
                <a:latin typeface="Baskerville Old Face" pitchFamily="18" charset="0"/>
              </a:rPr>
              <a:t>over datacenter resources. </a:t>
            </a:r>
          </a:p>
          <a:p>
            <a:pPr algn="just">
              <a:buNone/>
            </a:pPr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All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computations</a:t>
            </a:r>
            <a:r>
              <a:rPr lang="en-US" sz="2400" dirty="0" smtClean="0">
                <a:latin typeface="Baskerville Old Face" pitchFamily="18" charset="0"/>
              </a:rPr>
              <a:t> associated with a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single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cloud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application</a:t>
            </a:r>
            <a:r>
              <a:rPr lang="en-US" sz="2400" dirty="0" smtClean="0">
                <a:latin typeface="Baskerville Old Face" pitchFamily="18" charset="0"/>
              </a:rPr>
              <a:t> are still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distributed</a:t>
            </a:r>
            <a:r>
              <a:rPr lang="en-US" sz="2400" dirty="0" smtClean="0">
                <a:latin typeface="Baskerville Old Face" pitchFamily="18" charset="0"/>
              </a:rPr>
              <a:t> to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many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servers</a:t>
            </a:r>
            <a:r>
              <a:rPr lang="en-US" sz="2400" dirty="0" smtClean="0">
                <a:latin typeface="Baskerville Old Face" pitchFamily="18" charset="0"/>
              </a:rPr>
              <a:t> in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multiple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datacenters</a:t>
            </a:r>
            <a:r>
              <a:rPr lang="en-US" sz="2400" dirty="0" smtClean="0">
                <a:latin typeface="Baskerville Old Face" pitchFamily="18" charset="0"/>
              </a:rPr>
              <a:t>. 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Commercial cloud providers such as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Amazon, Google and Microsoft</a:t>
            </a:r>
            <a:r>
              <a:rPr lang="en-US" sz="2400" dirty="0" smtClean="0">
                <a:latin typeface="Baskerville Old Face" pitchFamily="18" charset="0"/>
              </a:rPr>
              <a:t> created their platforms to be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distributed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geographically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pPr algn="just">
              <a:buNone/>
            </a:pPr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These centers may have to communicate with each other around the globe</a:t>
            </a:r>
            <a:endParaRPr lang="en-US" sz="2400" dirty="0" smtClean="0">
              <a:solidFill>
                <a:srgbClr val="FF0000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Software as a Service (</a:t>
            </a:r>
            <a:r>
              <a:rPr lang="en-US" dirty="0" err="1" smtClean="0">
                <a:latin typeface="Baskerville Old Face" pitchFamily="18" charset="0"/>
              </a:rPr>
              <a:t>SaaS</a:t>
            </a:r>
            <a:r>
              <a:rPr lang="en-US" dirty="0" smtClean="0">
                <a:latin typeface="Baskerville Old Face" pitchFamily="18" charset="0"/>
              </a:rPr>
              <a:t>)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14282" y="1052512"/>
            <a:ext cx="8715436" cy="5519759"/>
          </a:xfrm>
        </p:spPr>
        <p:txBody>
          <a:bodyPr/>
          <a:lstStyle/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Examples: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Google Gmail, Google Docs, Microsoft online </a:t>
            </a:r>
            <a:r>
              <a:rPr lang="en-US" sz="2400" b="1" dirty="0" err="1" smtClean="0">
                <a:solidFill>
                  <a:srgbClr val="0070C0"/>
                </a:solidFill>
                <a:latin typeface="Baskerville Old Face" pitchFamily="18" charset="0"/>
              </a:rPr>
              <a:t>sharepoint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 and CRM software from Salesforce.com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Providers such as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Google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Microsoft</a:t>
            </a:r>
            <a:r>
              <a:rPr lang="en-US" sz="2400" dirty="0" smtClean="0">
                <a:latin typeface="Baskerville Old Face" pitchFamily="18" charset="0"/>
              </a:rPr>
              <a:t> offer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integrated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Baskerville Old Face" pitchFamily="18" charset="0"/>
              </a:rPr>
              <a:t>IaaS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err="1" smtClean="0">
                <a:solidFill>
                  <a:srgbClr val="0070C0"/>
                </a:solidFill>
                <a:latin typeface="Baskerville Old Face" pitchFamily="18" charset="0"/>
              </a:rPr>
              <a:t>PaaS</a:t>
            </a:r>
            <a:r>
              <a:rPr lang="en-US" sz="2400" dirty="0" smtClean="0">
                <a:latin typeface="Baskerville Old Face" pitchFamily="18" charset="0"/>
              </a:rPr>
              <a:t> services.</a:t>
            </a:r>
          </a:p>
          <a:p>
            <a:pPr algn="just"/>
            <a:endParaRPr lang="en-US" sz="2400" dirty="0" smtClean="0">
              <a:latin typeface="Baskerville Old Face" pitchFamily="18" charset="0"/>
            </a:endParaRPr>
          </a:p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Amazon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err="1" smtClean="0">
                <a:solidFill>
                  <a:srgbClr val="0070C0"/>
                </a:solidFill>
                <a:latin typeface="Baskerville Old Face" pitchFamily="18" charset="0"/>
              </a:rPr>
              <a:t>GoGrid</a:t>
            </a:r>
            <a:r>
              <a:rPr lang="en-US" sz="2400" dirty="0" smtClean="0">
                <a:latin typeface="Baskerville Old Face" pitchFamily="18" charset="0"/>
              </a:rPr>
              <a:t> offer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pure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Baskerville Old Face" pitchFamily="18" charset="0"/>
              </a:rPr>
              <a:t>IaaS</a:t>
            </a:r>
            <a:r>
              <a:rPr lang="en-US" sz="2400" dirty="0" smtClean="0">
                <a:latin typeface="Baskerville Old Face" pitchFamily="18" charset="0"/>
              </a:rPr>
              <a:t> services and expect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third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parties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Baskerville Old Face" pitchFamily="18" charset="0"/>
              </a:rPr>
              <a:t>PaaS</a:t>
            </a:r>
            <a:r>
              <a:rPr lang="en-US" sz="2400" dirty="0" smtClean="0">
                <a:latin typeface="Baskerville Old Face" pitchFamily="18" charset="0"/>
              </a:rPr>
              <a:t> providers such as </a:t>
            </a:r>
            <a:r>
              <a:rPr lang="en-US" sz="2400" b="1" dirty="0" err="1" smtClean="0">
                <a:solidFill>
                  <a:srgbClr val="0070C0"/>
                </a:solidFill>
                <a:latin typeface="Baskerville Old Face" pitchFamily="18" charset="0"/>
              </a:rPr>
              <a:t>Manjrasoft</a:t>
            </a:r>
            <a:r>
              <a:rPr lang="en-US" sz="2400" dirty="0" smtClean="0">
                <a:latin typeface="Baskerville Old Face" pitchFamily="18" charset="0"/>
              </a:rPr>
              <a:t> to offer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application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development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deployment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services</a:t>
            </a:r>
            <a:r>
              <a:rPr lang="en-US" sz="2400" dirty="0" smtClean="0">
                <a:latin typeface="Baskerville Old Face" pitchFamily="18" charset="0"/>
              </a:rPr>
              <a:t> on top of their infrastructure services.</a:t>
            </a:r>
            <a:endParaRPr lang="en-US" sz="2400" b="1" dirty="0">
              <a:solidFill>
                <a:srgbClr val="0070C0"/>
              </a:solidFill>
              <a:latin typeface="Baskerville Old Fac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ext Box 2"/>
          <p:cNvSpPr txBox="1">
            <a:spLocks noChangeArrowheads="1"/>
          </p:cNvSpPr>
          <p:nvPr/>
        </p:nvSpPr>
        <p:spPr bwMode="auto">
          <a:xfrm>
            <a:off x="850900" y="995363"/>
            <a:ext cx="74961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85795"/>
            <a:ext cx="8643998" cy="592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Cloud Platforms and Services</a:t>
            </a:r>
            <a:endParaRPr lang="en-US" dirty="0">
              <a:latin typeface="Baskerville Old Face" pitchFamily="18" charset="0"/>
            </a:endParaRP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8821738" cy="639762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bIns="91440" anchor="b">
            <a:normAutofit/>
          </a:bodyPr>
          <a:lstStyle/>
          <a:p>
            <a:pPr algn="ctr">
              <a:defRPr/>
            </a:pPr>
            <a:r>
              <a:rPr lang="en-US" altLang="zh-CN" sz="3200" dirty="0" smtClean="0">
                <a:effectLst/>
                <a:latin typeface="Baskerville Old Face" pitchFamily="18" charset="0"/>
                <a:ea typeface="宋体" pitchFamily="2" charset="-122"/>
              </a:rPr>
              <a:t>Cloud Computing as A Service  </a:t>
            </a:r>
            <a:endParaRPr lang="en-US" altLang="zh-CN" sz="2400" dirty="0" smtClean="0">
              <a:effectLst/>
              <a:latin typeface="Baskerville Old Face" pitchFamily="18" charset="0"/>
              <a:ea typeface="宋体" pitchFamily="2" charset="-122"/>
            </a:endParaRPr>
          </a:p>
        </p:txBody>
      </p:sp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7772400" y="1371600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latin typeface="Perpetua" pitchFamily="18" charset="0"/>
                <a:ea typeface="宋体" pitchFamily="2" charset="-122"/>
              </a:rPr>
              <a:t>[9]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838200"/>
            <a:ext cx="8101013" cy="515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071546"/>
            <a:ext cx="8497918" cy="550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142852"/>
            <a:ext cx="8715436" cy="642942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sz="4000" b="0" dirty="0" smtClean="0">
                <a:effectLst/>
                <a:latin typeface="Baskerville Old Face" pitchFamily="18" charset="0"/>
              </a:rPr>
              <a:t>Public Clouds and Service Offerings</a:t>
            </a:r>
            <a:endParaRPr lang="en-US" sz="4000" b="0" dirty="0">
              <a:effectLst/>
              <a:latin typeface="Baskerville Old Face" pitchFamily="18" charset="0"/>
            </a:endParaRP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596" y="238125"/>
            <a:ext cx="8715404" cy="631825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bIns="91440" anchor="b">
            <a:normAutofit/>
          </a:bodyPr>
          <a:lstStyle/>
          <a:p>
            <a:pPr algn="ctr">
              <a:defRPr/>
            </a:pPr>
            <a:r>
              <a:rPr lang="en-US" sz="3200" dirty="0">
                <a:effectLst/>
                <a:latin typeface="Baskerville Old Face" pitchFamily="18" charset="0"/>
              </a:rPr>
              <a:t>Challenges in Cloud Computing (1)</a:t>
            </a:r>
          </a:p>
        </p:txBody>
      </p:sp>
      <p:sp>
        <p:nvSpPr>
          <p:cNvPr id="328707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57159" y="995366"/>
            <a:ext cx="8501121" cy="5505468"/>
          </a:xfrm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3050" indent="-273050" algn="just">
              <a:lnSpc>
                <a:spcPct val="120000"/>
              </a:lnSpc>
              <a:buFont typeface="Wingdings" charset="0"/>
              <a:buChar char="l"/>
              <a:defRPr/>
            </a:pPr>
            <a:r>
              <a:rPr lang="en-US" sz="2400" dirty="0">
                <a:effectLst/>
                <a:latin typeface="Baskerville Old Face" pitchFamily="18" charset="0"/>
              </a:rPr>
              <a:t>Concerns from The Industry (</a:t>
            </a:r>
            <a:r>
              <a:rPr lang="en-US" sz="2400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Providers</a:t>
            </a:r>
            <a:r>
              <a:rPr lang="en-US" sz="2400" dirty="0">
                <a:effectLst/>
                <a:latin typeface="Baskerville Old Face" pitchFamily="18" charset="0"/>
              </a:rPr>
              <a:t>)</a:t>
            </a:r>
          </a:p>
          <a:p>
            <a:pPr marL="547688" lvl="1" indent="-228600" algn="just">
              <a:lnSpc>
                <a:spcPct val="120000"/>
              </a:lnSpc>
              <a:buFont typeface="Wingdings" charset="0"/>
              <a:buChar char="Ø"/>
              <a:defRPr/>
            </a:pPr>
            <a:r>
              <a:rPr lang="en-US" dirty="0">
                <a:effectLst/>
                <a:latin typeface="Baskerville Old Face" pitchFamily="18" charset="0"/>
              </a:rPr>
              <a:t>   </a:t>
            </a:r>
            <a:r>
              <a:rPr lang="en-US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Replacement Cost</a:t>
            </a:r>
          </a:p>
          <a:p>
            <a:pPr marL="822325" lvl="2" indent="-228600" algn="just">
              <a:lnSpc>
                <a:spcPct val="120000"/>
              </a:lnSpc>
              <a:buFont typeface="Wingdings" charset="0"/>
              <a:buChar char="§"/>
              <a:defRPr/>
            </a:pPr>
            <a:r>
              <a:rPr lang="en-US" sz="2400" dirty="0">
                <a:effectLst/>
                <a:latin typeface="Baskerville Old Face" pitchFamily="18" charset="0"/>
              </a:rPr>
              <a:t>Exponential increase in cost to maintain the infrastructure</a:t>
            </a:r>
          </a:p>
          <a:p>
            <a:pPr marL="547688" lvl="1" indent="-228600" algn="just">
              <a:lnSpc>
                <a:spcPct val="120000"/>
              </a:lnSpc>
              <a:buFont typeface="Wingdings" charset="0"/>
              <a:buChar char="Ø"/>
              <a:defRPr/>
            </a:pPr>
            <a:r>
              <a:rPr lang="en-US" dirty="0">
                <a:effectLst/>
                <a:latin typeface="Baskerville Old Face" pitchFamily="18" charset="0"/>
              </a:rPr>
              <a:t>   </a:t>
            </a:r>
            <a:r>
              <a:rPr lang="en-US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Vendor Lock-in</a:t>
            </a:r>
          </a:p>
          <a:p>
            <a:pPr marL="822325" lvl="2" indent="-228600" algn="just">
              <a:lnSpc>
                <a:spcPct val="120000"/>
              </a:lnSpc>
              <a:buFont typeface="Wingdings" charset="0"/>
              <a:buChar char="§"/>
              <a:defRPr/>
            </a:pPr>
            <a:r>
              <a:rPr lang="en-US" sz="2400" dirty="0">
                <a:effectLst/>
                <a:latin typeface="Baskerville Old Face" pitchFamily="18" charset="0"/>
              </a:rPr>
              <a:t>No standard API or protocol can be very serious </a:t>
            </a:r>
          </a:p>
          <a:p>
            <a:pPr marL="547688" lvl="1" indent="-228600" algn="just">
              <a:lnSpc>
                <a:spcPct val="120000"/>
              </a:lnSpc>
              <a:buFont typeface="Wingdings" charset="0"/>
              <a:buChar char="Ø"/>
              <a:defRPr/>
            </a:pPr>
            <a:r>
              <a:rPr lang="en-US" dirty="0">
                <a:effectLst/>
                <a:latin typeface="Baskerville Old Face" pitchFamily="18" charset="0"/>
              </a:rPr>
              <a:t>  </a:t>
            </a:r>
            <a:r>
              <a:rPr lang="en-US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 Standardization</a:t>
            </a:r>
          </a:p>
          <a:p>
            <a:pPr marL="822325" lvl="2" indent="-228600" algn="just">
              <a:lnSpc>
                <a:spcPct val="120000"/>
              </a:lnSpc>
              <a:buFont typeface="Wingdings" charset="0"/>
              <a:buChar char="§"/>
              <a:defRPr/>
            </a:pPr>
            <a:r>
              <a:rPr lang="en-US" sz="2400" dirty="0">
                <a:effectLst/>
                <a:latin typeface="Baskerville Old Face" pitchFamily="18" charset="0"/>
              </a:rPr>
              <a:t>No standard metric for </a:t>
            </a:r>
            <a:r>
              <a:rPr lang="en-US" sz="2400" dirty="0" err="1">
                <a:effectLst/>
                <a:latin typeface="Baskerville Old Face" pitchFamily="18" charset="0"/>
              </a:rPr>
              <a:t>QoS</a:t>
            </a:r>
            <a:r>
              <a:rPr lang="en-US" sz="2400" dirty="0">
                <a:effectLst/>
                <a:latin typeface="Baskerville Old Face" pitchFamily="18" charset="0"/>
              </a:rPr>
              <a:t> is limiting the popularity</a:t>
            </a:r>
          </a:p>
          <a:p>
            <a:pPr marL="547688" lvl="1" indent="-228600" algn="just">
              <a:lnSpc>
                <a:spcPct val="120000"/>
              </a:lnSpc>
              <a:buFont typeface="Wingdings" charset="0"/>
              <a:buChar char="Ø"/>
              <a:defRPr/>
            </a:pPr>
            <a:r>
              <a:rPr lang="en-US" dirty="0">
                <a:effectLst/>
                <a:latin typeface="Baskerville Old Face" pitchFamily="18" charset="0"/>
              </a:rPr>
              <a:t>   </a:t>
            </a:r>
            <a:r>
              <a:rPr lang="en-US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Security and Confidentiality</a:t>
            </a:r>
          </a:p>
          <a:p>
            <a:pPr marL="822325" lvl="2" indent="-228600" algn="just">
              <a:lnSpc>
                <a:spcPct val="120000"/>
              </a:lnSpc>
              <a:buFont typeface="Wingdings" charset="0"/>
              <a:buChar char="§"/>
              <a:defRPr/>
            </a:pPr>
            <a:r>
              <a:rPr lang="en-US" sz="2400" dirty="0">
                <a:effectLst/>
                <a:latin typeface="Baskerville Old Face" pitchFamily="18" charset="0"/>
              </a:rPr>
              <a:t>Trust model for cloud computing </a:t>
            </a:r>
          </a:p>
          <a:p>
            <a:pPr marL="547688" lvl="1" indent="-228600" algn="just">
              <a:lnSpc>
                <a:spcPct val="120000"/>
              </a:lnSpc>
              <a:buFont typeface="Wingdings" charset="0"/>
              <a:buChar char="Ø"/>
              <a:defRPr/>
            </a:pPr>
            <a:r>
              <a:rPr lang="en-US" dirty="0">
                <a:effectLst/>
                <a:latin typeface="Baskerville Old Face" pitchFamily="18" charset="0"/>
              </a:rPr>
              <a:t>   </a:t>
            </a:r>
            <a:r>
              <a:rPr lang="en-US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Control Mechanism</a:t>
            </a:r>
          </a:p>
          <a:p>
            <a:pPr marL="822325" lvl="2" indent="-228600" algn="just">
              <a:lnSpc>
                <a:spcPct val="120000"/>
              </a:lnSpc>
              <a:buFont typeface="Wingdings" charset="0"/>
              <a:buChar char="§"/>
              <a:defRPr/>
            </a:pPr>
            <a:r>
              <a:rPr lang="en-US" sz="2400" dirty="0">
                <a:effectLst/>
                <a:latin typeface="Baskerville Old Face" pitchFamily="18" charset="0"/>
              </a:rPr>
              <a:t>Users do not have any control over infrastructures</a:t>
            </a:r>
          </a:p>
          <a:p>
            <a:pPr marL="273050" indent="-273050" algn="just">
              <a:lnSpc>
                <a:spcPct val="120000"/>
              </a:lnSpc>
              <a:buFont typeface="Wingdings" charset="0"/>
              <a:buChar char="l"/>
              <a:defRPr/>
            </a:pPr>
            <a:endParaRPr lang="en-US" sz="2400" dirty="0">
              <a:effectLst/>
              <a:latin typeface="Baskerville Old Face" pitchFamily="18" charset="0"/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00034" y="142852"/>
            <a:ext cx="8643966" cy="730273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bIns="91440" anchor="b">
            <a:normAutofit/>
          </a:bodyPr>
          <a:lstStyle/>
          <a:p>
            <a:pPr algn="ctr">
              <a:defRPr/>
            </a:pPr>
            <a:r>
              <a:rPr lang="en-US" sz="3200" dirty="0">
                <a:effectLst/>
                <a:latin typeface="Baskerville Old Face" pitchFamily="18" charset="0"/>
              </a:rPr>
              <a:t>Challenges in Cloud Computing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85720" y="868362"/>
            <a:ext cx="8643998" cy="5775347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>
            <a:noAutofit/>
          </a:bodyPr>
          <a:lstStyle/>
          <a:p>
            <a:pPr marL="273050" indent="-273050" algn="just">
              <a:lnSpc>
                <a:spcPct val="130000"/>
              </a:lnSpc>
              <a:buFont typeface="Wingdings" charset="0"/>
              <a:buChar char="l"/>
              <a:defRPr/>
            </a:pPr>
            <a:r>
              <a:rPr lang="en-US" sz="2000" dirty="0">
                <a:effectLst/>
                <a:latin typeface="Baskerville Old Face" pitchFamily="18" charset="0"/>
              </a:rPr>
              <a:t>Concerns from </a:t>
            </a:r>
            <a:r>
              <a:rPr lang="en-US" sz="2000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Research Community </a:t>
            </a:r>
            <a:r>
              <a:rPr lang="en-US" sz="2000" dirty="0">
                <a:effectLst/>
                <a:latin typeface="Baskerville Old Face" pitchFamily="18" charset="0"/>
              </a:rPr>
              <a:t>:</a:t>
            </a:r>
          </a:p>
          <a:p>
            <a:pPr marL="547688" lvl="1" indent="-228600" algn="just">
              <a:lnSpc>
                <a:spcPct val="130000"/>
              </a:lnSpc>
              <a:buFont typeface="Wingdings" charset="0"/>
              <a:buChar char="Ø"/>
              <a:defRPr/>
            </a:pPr>
            <a:r>
              <a:rPr lang="en-US" sz="2000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Conflict to legacy programs</a:t>
            </a:r>
          </a:p>
          <a:p>
            <a:pPr marL="822325" lvl="2" indent="-228600" algn="just">
              <a:lnSpc>
                <a:spcPct val="130000"/>
              </a:lnSpc>
              <a:buFont typeface="Wingdings" charset="0"/>
              <a:buChar char="§"/>
              <a:defRPr/>
            </a:pPr>
            <a:r>
              <a:rPr lang="en-US" dirty="0">
                <a:effectLst/>
                <a:latin typeface="Baskerville Old Face" pitchFamily="18" charset="0"/>
              </a:rPr>
              <a:t>With difficulty in developing a new application due to lack of control</a:t>
            </a:r>
          </a:p>
          <a:p>
            <a:pPr marL="547688" lvl="1" indent="-228600" algn="just">
              <a:lnSpc>
                <a:spcPct val="130000"/>
              </a:lnSpc>
              <a:buFont typeface="Wingdings" charset="0"/>
              <a:buChar char="Ø"/>
              <a:defRPr/>
            </a:pPr>
            <a:r>
              <a:rPr lang="en-US" sz="2000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Provenance</a:t>
            </a:r>
          </a:p>
          <a:p>
            <a:pPr marL="822325" lvl="2" indent="-228600" algn="just">
              <a:lnSpc>
                <a:spcPct val="130000"/>
              </a:lnSpc>
              <a:buFont typeface="Wingdings" charset="0"/>
              <a:buChar char="§"/>
              <a:defRPr/>
            </a:pPr>
            <a:r>
              <a:rPr lang="en-US" dirty="0">
                <a:effectLst/>
                <a:latin typeface="Baskerville Old Face" pitchFamily="18" charset="0"/>
              </a:rPr>
              <a:t>How to reproduce results in different infrastructures</a:t>
            </a:r>
          </a:p>
          <a:p>
            <a:pPr marL="547688" lvl="1" indent="-228600" algn="just">
              <a:lnSpc>
                <a:spcPct val="130000"/>
              </a:lnSpc>
              <a:buFont typeface="Wingdings" charset="0"/>
              <a:buChar char="Ø"/>
              <a:defRPr/>
            </a:pPr>
            <a:r>
              <a:rPr lang="en-US" sz="2000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Reduction in Latency </a:t>
            </a:r>
          </a:p>
          <a:p>
            <a:pPr marL="822325" lvl="2" indent="-228600" algn="just">
              <a:lnSpc>
                <a:spcPct val="130000"/>
              </a:lnSpc>
              <a:buFont typeface="Wingdings" charset="0"/>
              <a:buChar char="§"/>
              <a:defRPr/>
            </a:pPr>
            <a:r>
              <a:rPr lang="en-US" dirty="0">
                <a:effectLst/>
                <a:latin typeface="Baskerville Old Face" pitchFamily="18" charset="0"/>
              </a:rPr>
              <a:t>No specially designed interconnect used</a:t>
            </a:r>
          </a:p>
          <a:p>
            <a:pPr marL="822325" lvl="2" indent="-228600" algn="just">
              <a:lnSpc>
                <a:spcPct val="130000"/>
              </a:lnSpc>
              <a:buFont typeface="Wingdings" charset="0"/>
              <a:buChar char="§"/>
              <a:defRPr/>
            </a:pPr>
            <a:r>
              <a:rPr lang="en-US" dirty="0">
                <a:effectLst/>
                <a:latin typeface="Baskerville Old Face" pitchFamily="18" charset="0"/>
              </a:rPr>
              <a:t>Very low controllability in layout of interconnect due to abstraction</a:t>
            </a:r>
          </a:p>
          <a:p>
            <a:pPr marL="547688" lvl="1" indent="-228600" algn="just">
              <a:lnSpc>
                <a:spcPct val="130000"/>
              </a:lnSpc>
              <a:buFont typeface="Wingdings" charset="0"/>
              <a:buChar char="Ø"/>
              <a:defRPr/>
            </a:pPr>
            <a:r>
              <a:rPr lang="en-US" sz="2000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Programming Model</a:t>
            </a:r>
          </a:p>
          <a:p>
            <a:pPr marL="822325" lvl="2" indent="-228600" algn="just">
              <a:lnSpc>
                <a:spcPct val="130000"/>
              </a:lnSpc>
              <a:buFont typeface="Wingdings" charset="0"/>
              <a:buChar char="§"/>
              <a:defRPr/>
            </a:pPr>
            <a:r>
              <a:rPr lang="en-US" dirty="0">
                <a:effectLst/>
                <a:latin typeface="Baskerville Old Face" pitchFamily="18" charset="0"/>
              </a:rPr>
              <a:t>Hard to debug where programming naturally error-prone</a:t>
            </a:r>
          </a:p>
          <a:p>
            <a:pPr marL="822325" lvl="2" indent="-228600" algn="just">
              <a:lnSpc>
                <a:spcPct val="130000"/>
              </a:lnSpc>
              <a:buFont typeface="Wingdings" charset="0"/>
              <a:buChar char="§"/>
              <a:defRPr/>
            </a:pPr>
            <a:r>
              <a:rPr lang="en-US" dirty="0">
                <a:effectLst/>
                <a:latin typeface="Baskerville Old Face" pitchFamily="18" charset="0"/>
              </a:rPr>
              <a:t>Details about infrastructure are hidden</a:t>
            </a:r>
          </a:p>
          <a:p>
            <a:pPr marL="547688" lvl="1" indent="-228600" algn="just">
              <a:lnSpc>
                <a:spcPct val="130000"/>
              </a:lnSpc>
              <a:buFont typeface="Wingdings" charset="0"/>
              <a:buChar char="Ø"/>
              <a:defRPr/>
            </a:pPr>
            <a:r>
              <a:rPr lang="en-US" sz="2000" b="1" dirty="0" err="1">
                <a:solidFill>
                  <a:srgbClr val="0070C0"/>
                </a:solidFill>
                <a:effectLst/>
                <a:latin typeface="Baskerville Old Face" pitchFamily="18" charset="0"/>
              </a:rPr>
              <a:t>QoS</a:t>
            </a:r>
            <a:r>
              <a:rPr lang="en-US" sz="2000" b="1" dirty="0">
                <a:solidFill>
                  <a:srgbClr val="0070C0"/>
                </a:solidFill>
                <a:effectLst/>
                <a:latin typeface="Baskerville Old Face" pitchFamily="18" charset="0"/>
              </a:rPr>
              <a:t> Measurement</a:t>
            </a:r>
          </a:p>
          <a:p>
            <a:pPr marL="822325" lvl="2" indent="-228600" algn="just">
              <a:lnSpc>
                <a:spcPct val="130000"/>
              </a:lnSpc>
              <a:buFont typeface="Wingdings" charset="0"/>
              <a:buChar char="§"/>
              <a:defRPr/>
            </a:pPr>
            <a:r>
              <a:rPr lang="en-US" dirty="0">
                <a:effectLst/>
                <a:latin typeface="Baskerville Old Face" pitchFamily="18" charset="0"/>
              </a:rPr>
              <a:t>Especially for ubiquitous computing where context changes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D36EA6F-430E-41C6-AE1D-A06E3DA91D38}" type="slidenum">
              <a:rPr lang="en-US" altLang="zh-CN" sz="1200">
                <a:solidFill>
                  <a:srgbClr val="FFFFFF"/>
                </a:solidFill>
                <a:latin typeface="Calibri" pitchFamily="34" charset="0"/>
                <a:ea typeface="宋体" pitchFamily="2" charset="-122"/>
              </a:rPr>
              <a:pPr algn="r"/>
              <a:t>56</a:t>
            </a:fld>
            <a:endParaRPr lang="en-US" altLang="zh-CN" sz="1200">
              <a:solidFill>
                <a:srgbClr val="FFFFFF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792003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en-US" sz="1600">
              <a:solidFill>
                <a:srgbClr val="CC3300"/>
              </a:solidFill>
              <a:latin typeface="Arial" charset="0"/>
              <a:ea typeface="魏碑" charset="0"/>
              <a:cs typeface="魏碑" charset="0"/>
            </a:endParaRPr>
          </a:p>
        </p:txBody>
      </p:sp>
      <p:sp>
        <p:nvSpPr>
          <p:cNvPr id="179200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en-US" sz="1600">
              <a:solidFill>
                <a:srgbClr val="CC3300"/>
              </a:solidFill>
              <a:latin typeface="Arial" charset="0"/>
              <a:ea typeface="魏碑" charset="0"/>
              <a:cs typeface="魏碑" charset="0"/>
            </a:endParaRPr>
          </a:p>
        </p:txBody>
      </p:sp>
      <p:sp>
        <p:nvSpPr>
          <p:cNvPr id="179200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en-US" sz="1600">
              <a:solidFill>
                <a:srgbClr val="CC3300"/>
              </a:solidFill>
              <a:latin typeface="Arial" charset="0"/>
              <a:ea typeface="魏碑" charset="0"/>
              <a:cs typeface="魏碑" charset="0"/>
            </a:endParaRPr>
          </a:p>
        </p:txBody>
      </p:sp>
      <p:sp>
        <p:nvSpPr>
          <p:cNvPr id="1792010" name="Text Box 10"/>
          <p:cNvSpPr txBox="1">
            <a:spLocks noChangeArrowheads="1"/>
          </p:cNvSpPr>
          <p:nvPr/>
        </p:nvSpPr>
        <p:spPr bwMode="auto">
          <a:xfrm>
            <a:off x="285720" y="0"/>
            <a:ext cx="8501122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en-US" altLang="zh-CN" sz="2800" b="1" dirty="0">
                <a:solidFill>
                  <a:schemeClr val="bg1"/>
                </a:solidFill>
                <a:latin typeface="Baskerville Old Face" pitchFamily="18" charset="0"/>
                <a:ea typeface="Arial Unicode MS" charset="0"/>
                <a:cs typeface="魏碑" charset="0"/>
              </a:rPr>
              <a:t>Security and Trust Barriers </a:t>
            </a:r>
            <a:br>
              <a:rPr kumimoji="1" lang="en-US" altLang="zh-CN" sz="2800" b="1" dirty="0">
                <a:solidFill>
                  <a:schemeClr val="bg1"/>
                </a:solidFill>
                <a:latin typeface="Baskerville Old Face" pitchFamily="18" charset="0"/>
                <a:ea typeface="Arial Unicode MS" charset="0"/>
                <a:cs typeface="魏碑" charset="0"/>
              </a:rPr>
            </a:br>
            <a:r>
              <a:rPr kumimoji="1" lang="en-US" altLang="zh-CN" sz="2800" b="1" dirty="0">
                <a:solidFill>
                  <a:schemeClr val="bg1"/>
                </a:solidFill>
                <a:latin typeface="Baskerville Old Face" pitchFamily="18" charset="0"/>
                <a:ea typeface="Arial Unicode MS" charset="0"/>
                <a:cs typeface="魏碑" charset="0"/>
              </a:rPr>
              <a:t>in Cloud Computing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285720" y="1052512"/>
            <a:ext cx="8643998" cy="5591197"/>
          </a:xfrm>
        </p:spPr>
        <p:txBody>
          <a:bodyPr/>
          <a:lstStyle/>
          <a:p>
            <a:pPr algn="just" eaLnBrk="1" fontAlgn="auto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>
                <a:srgbClr val="FFFF00"/>
              </a:buClr>
              <a:buSzPct val="145000"/>
              <a:defRPr/>
            </a:pP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Protecting datacenters must first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secure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cloud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resources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and uphold user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privacy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and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data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integrity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. </a:t>
            </a:r>
          </a:p>
          <a:p>
            <a:pPr algn="just" eaLnBrk="1" fontAlgn="auto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>
                <a:srgbClr val="FFFF00"/>
              </a:buClr>
              <a:buSzPct val="145000"/>
              <a:defRPr/>
            </a:pP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Trust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overlay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networks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could be applied to build reputation systems for establishing the trust among interactive datacenters. </a:t>
            </a:r>
          </a:p>
          <a:p>
            <a:pPr algn="just" eaLnBrk="1" fontAlgn="auto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>
                <a:srgbClr val="FFFF00"/>
              </a:buClr>
              <a:buSzPct val="145000"/>
              <a:defRPr/>
            </a:pP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A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watermarking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technique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is suggested to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protect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shared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data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objects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and massively distributed software modules. </a:t>
            </a:r>
          </a:p>
          <a:p>
            <a:pPr algn="just" eaLnBrk="1" fontAlgn="auto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>
                <a:srgbClr val="FFFF00"/>
              </a:buClr>
              <a:buSzPct val="145000"/>
              <a:defRPr/>
            </a:pP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These techniques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safeguard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user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authentication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and tighten the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data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access-control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in public clouds. </a:t>
            </a:r>
          </a:p>
          <a:p>
            <a:pPr algn="just" eaLnBrk="1" fontAlgn="auto" hangingPunct="1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buClr>
                <a:srgbClr val="FFFF00"/>
              </a:buClr>
              <a:buSzPct val="145000"/>
              <a:defRPr/>
            </a:pP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The new approach could be more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cost-effective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than using the traditional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encryption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and </a:t>
            </a:r>
            <a:r>
              <a:rPr kumimoji="1" lang="en-US" altLang="zh-CN" sz="2400" dirty="0" smtClean="0">
                <a:solidFill>
                  <a:srgbClr val="0070C0"/>
                </a:solidFill>
                <a:latin typeface="Baskerville Old Face" pitchFamily="18" charset="0"/>
                <a:cs typeface="Arial Unicode MS" charset="0"/>
              </a:rPr>
              <a:t>firewalls</a:t>
            </a:r>
            <a:r>
              <a:rPr kumimoji="1" lang="en-US" altLang="zh-CN" sz="2400" dirty="0" smtClean="0">
                <a:latin typeface="Baskerville Old Face" pitchFamily="18" charset="0"/>
                <a:cs typeface="Arial Unicode MS" charset="0"/>
              </a:rPr>
              <a:t> to secure the clouds. </a:t>
            </a:r>
          </a:p>
          <a:p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Inter-Cloud or </a:t>
            </a:r>
            <a:r>
              <a:rPr lang="en-US" dirty="0" err="1" smtClean="0">
                <a:latin typeface="Baskerville Old Face" pitchFamily="18" charset="0"/>
              </a:rPr>
              <a:t>Mashup</a:t>
            </a:r>
            <a:r>
              <a:rPr lang="en-US" dirty="0" smtClean="0">
                <a:latin typeface="Baskerville Old Face" pitchFamily="18" charset="0"/>
              </a:rPr>
              <a:t> Services</a:t>
            </a:r>
            <a:endParaRPr lang="en-US" dirty="0">
              <a:latin typeface="Baskerville Old Face" pitchFamily="18" charset="0"/>
            </a:endParaRP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971550"/>
            <a:ext cx="8572559" cy="5600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Summary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0"/>
            <a:ext cx="8472518" cy="5786477"/>
          </a:xfrm>
        </p:spPr>
        <p:txBody>
          <a:bodyPr/>
          <a:lstStyle/>
          <a:p>
            <a:r>
              <a:rPr lang="en-US" sz="2200" dirty="0" smtClean="0">
                <a:latin typeface="Baskerville Old Face" pitchFamily="18" charset="0"/>
              </a:rPr>
              <a:t>Cloud Deployment Models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Public Cloud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Private Cloud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Hybrid Cloud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Community Cloud</a:t>
            </a:r>
          </a:p>
          <a:p>
            <a:r>
              <a:rPr lang="en-US" sz="2200" dirty="0" smtClean="0">
                <a:latin typeface="Baskerville Old Face" pitchFamily="18" charset="0"/>
              </a:rPr>
              <a:t>Cloud Ecosystem</a:t>
            </a:r>
          </a:p>
          <a:p>
            <a:r>
              <a:rPr lang="en-US" sz="2200" dirty="0" smtClean="0">
                <a:latin typeface="Baskerville Old Face" pitchFamily="18" charset="0"/>
              </a:rPr>
              <a:t>Cloud Service Models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Infra-structure as a Service (</a:t>
            </a:r>
            <a:r>
              <a:rPr lang="en-US" sz="2200" dirty="0" err="1" smtClean="0">
                <a:latin typeface="Baskerville Old Face" pitchFamily="18" charset="0"/>
              </a:rPr>
              <a:t>IaaS</a:t>
            </a:r>
            <a:r>
              <a:rPr lang="en-US" sz="2200" dirty="0" smtClean="0">
                <a:latin typeface="Baskerville Old Face" pitchFamily="18" charset="0"/>
              </a:rPr>
              <a:t>)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Platform as a Service (</a:t>
            </a:r>
            <a:r>
              <a:rPr lang="en-US" sz="2200" dirty="0" err="1" smtClean="0">
                <a:latin typeface="Baskerville Old Face" pitchFamily="18" charset="0"/>
              </a:rPr>
              <a:t>PaaS</a:t>
            </a:r>
            <a:r>
              <a:rPr lang="en-US" sz="2200" dirty="0" smtClean="0">
                <a:latin typeface="Baskerville Old Face" pitchFamily="18" charset="0"/>
              </a:rPr>
              <a:t>)</a:t>
            </a:r>
          </a:p>
          <a:p>
            <a:pPr lvl="1"/>
            <a:r>
              <a:rPr lang="en-US" sz="2200" dirty="0" smtClean="0">
                <a:latin typeface="Baskerville Old Face" pitchFamily="18" charset="0"/>
              </a:rPr>
              <a:t>Software as a Service (</a:t>
            </a:r>
            <a:r>
              <a:rPr lang="en-US" sz="2200" dirty="0" err="1" smtClean="0">
                <a:latin typeface="Baskerville Old Face" pitchFamily="18" charset="0"/>
              </a:rPr>
              <a:t>SaaS</a:t>
            </a:r>
            <a:r>
              <a:rPr lang="en-US" sz="2200" dirty="0" smtClean="0">
                <a:latin typeface="Baskerville Old Face" pitchFamily="18" charset="0"/>
              </a:rPr>
              <a:t>)</a:t>
            </a:r>
          </a:p>
          <a:p>
            <a:r>
              <a:rPr lang="en-US" sz="2200" dirty="0" smtClean="0">
                <a:latin typeface="Baskerville Old Face" pitchFamily="18" charset="0"/>
              </a:rPr>
              <a:t>Cloud Computing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References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+mj-lt"/>
              <a:buAutoNum type="arabicPeriod"/>
            </a:pPr>
            <a:endParaRPr lang="en-US" sz="2400" dirty="0" smtClean="0">
              <a:latin typeface="Baskerville Old Face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Baskerville Old Face" pitchFamily="18" charset="0"/>
              </a:rPr>
              <a:t>R. </a:t>
            </a:r>
            <a:r>
              <a:rPr lang="en-US" sz="2400" dirty="0" err="1" smtClean="0">
                <a:latin typeface="Baskerville Old Face" pitchFamily="18" charset="0"/>
              </a:rPr>
              <a:t>Buyya</a:t>
            </a:r>
            <a:r>
              <a:rPr lang="en-US" sz="2400" dirty="0" smtClean="0">
                <a:latin typeface="Baskerville Old Face" pitchFamily="18" charset="0"/>
              </a:rPr>
              <a:t>, J. </a:t>
            </a:r>
            <a:r>
              <a:rPr lang="en-US" sz="2400" dirty="0" err="1" smtClean="0">
                <a:latin typeface="Baskerville Old Face" pitchFamily="18" charset="0"/>
              </a:rPr>
              <a:t>Broberg</a:t>
            </a:r>
            <a:r>
              <a:rPr lang="en-US" sz="2400" dirty="0" smtClean="0">
                <a:latin typeface="Baskerville Old Face" pitchFamily="18" charset="0"/>
              </a:rPr>
              <a:t>, A. </a:t>
            </a:r>
            <a:r>
              <a:rPr lang="en-US" sz="2400" dirty="0" err="1" smtClean="0">
                <a:latin typeface="Baskerville Old Face" pitchFamily="18" charset="0"/>
              </a:rPr>
              <a:t>Goscinski</a:t>
            </a:r>
            <a:r>
              <a:rPr lang="en-US" sz="2400" dirty="0" smtClean="0">
                <a:latin typeface="Baskerville Old Face" pitchFamily="18" charset="0"/>
              </a:rPr>
              <a:t> (Eds.), Cloud Computing: Principles and Paradigms, Wiley Press, 2011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Baskerville Old Face" pitchFamily="18" charset="0"/>
              </a:rPr>
              <a:t>Cloud Computing Tutorial, www. thecloudtutorial.com, January 2010.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Baskerville Old Face" pitchFamily="18" charset="0"/>
              </a:rPr>
              <a:t>David </a:t>
            </a:r>
            <a:r>
              <a:rPr lang="en-US" sz="2400" dirty="0" err="1" smtClean="0">
                <a:latin typeface="Baskerville Old Face" pitchFamily="18" charset="0"/>
              </a:rPr>
              <a:t>Lloud</a:t>
            </a:r>
            <a:r>
              <a:rPr lang="en-US" sz="2400" dirty="0" smtClean="0">
                <a:latin typeface="Baskerville Old Face" pitchFamily="18" charset="0"/>
              </a:rPr>
              <a:t> Johnson and Daniel </a:t>
            </a:r>
            <a:r>
              <a:rPr lang="en-US" sz="2400" dirty="0" err="1" smtClean="0">
                <a:latin typeface="Baskerville Old Face" pitchFamily="18" charset="0"/>
              </a:rPr>
              <a:t>Vucci</a:t>
            </a:r>
            <a:r>
              <a:rPr lang="en-US" sz="2400" dirty="0" smtClean="0">
                <a:latin typeface="Baskerville Old Face" pitchFamily="18" charset="0"/>
              </a:rPr>
              <a:t>. Auto scaling and cloud bursting service for Eucalyptus. In Virtualization and cloud computing technologies Fall 2011.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Baskerville Old Face" pitchFamily="18" charset="0"/>
              </a:rPr>
              <a:t>Eucalyptus Private Cloud. </a:t>
            </a:r>
          </a:p>
          <a:p>
            <a:pPr marL="457200" indent="-457200" algn="just">
              <a:buNone/>
            </a:pPr>
            <a:r>
              <a:rPr lang="en-US" sz="2400" dirty="0" smtClean="0">
                <a:latin typeface="Baskerville Old Face" pitchFamily="18" charset="0"/>
                <a:hlinkClick r:id="rId2"/>
              </a:rPr>
              <a:t>	http://www.eucalyptus.com/eucalyptus-cloud/get-started</a:t>
            </a:r>
            <a:endParaRPr lang="en-US" sz="2400" dirty="0" smtClean="0">
              <a:latin typeface="Baskerville Old Face" pitchFamily="18" charset="0"/>
            </a:endParaRPr>
          </a:p>
          <a:p>
            <a:pPr marL="457200" indent="-457200" algn="just">
              <a:buNone/>
            </a:pPr>
            <a:r>
              <a:rPr lang="en-US" sz="2400" dirty="0" smtClean="0">
                <a:latin typeface="Baskerville Old Face" pitchFamily="18" charset="0"/>
              </a:rPr>
              <a:t>5.   Amazon Elastic Compute Cloud. </a:t>
            </a:r>
            <a:r>
              <a:rPr lang="en-US" sz="2400" dirty="0" smtClean="0">
                <a:latin typeface="Baskerville Old Face" pitchFamily="18" charset="0"/>
                <a:hlinkClick r:id="rId3"/>
              </a:rPr>
              <a:t>http://aws.amazon.com/ec2</a:t>
            </a:r>
            <a:endParaRPr lang="en-US" sz="2400" dirty="0">
              <a:latin typeface="Baskerville Old Face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850900" y="1554163"/>
            <a:ext cx="7496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20" y="142852"/>
            <a:ext cx="8429684" cy="84774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 smtClean="0">
                <a:effectLst/>
                <a:latin typeface="Baskerville Old Face" pitchFamily="18" charset="0"/>
              </a:rPr>
              <a:t>Deployment Models in Cloud</a:t>
            </a:r>
            <a:endParaRPr lang="en-US" sz="3200" dirty="0">
              <a:effectLst/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142984"/>
            <a:ext cx="8553480" cy="5429288"/>
          </a:xfrm>
        </p:spPr>
        <p:txBody>
          <a:bodyPr/>
          <a:lstStyle/>
          <a:p>
            <a:pPr algn="just">
              <a:buNone/>
            </a:pPr>
            <a:r>
              <a:rPr lang="en-US" sz="4000" dirty="0" smtClean="0">
                <a:latin typeface="Baskerville Old Face" pitchFamily="18" charset="0"/>
              </a:rPr>
              <a:t>There are 4 Deployment models</a:t>
            </a:r>
          </a:p>
          <a:p>
            <a:pPr lvl="1" algn="just">
              <a:buNone/>
            </a:pPr>
            <a:endParaRPr lang="en-US" sz="4000" dirty="0" smtClean="0">
              <a:solidFill>
                <a:schemeClr val="accent2"/>
              </a:solidFill>
              <a:latin typeface="Baskerville Old Face" pitchFamily="18" charset="0"/>
            </a:endParaRPr>
          </a:p>
          <a:p>
            <a:pPr lvl="1" algn="just">
              <a:buNone/>
            </a:pPr>
            <a:r>
              <a:rPr lang="en-US" sz="4000" dirty="0" smtClean="0">
                <a:solidFill>
                  <a:schemeClr val="accent2"/>
                </a:solidFill>
                <a:latin typeface="Baskerville Old Face" pitchFamily="18" charset="0"/>
              </a:rPr>
              <a:t>1. Public Cloud</a:t>
            </a:r>
          </a:p>
          <a:p>
            <a:pPr lvl="1" algn="just">
              <a:buNone/>
            </a:pPr>
            <a:r>
              <a:rPr lang="en-US" sz="4000" dirty="0" smtClean="0">
                <a:solidFill>
                  <a:schemeClr val="accent2"/>
                </a:solidFill>
                <a:latin typeface="Baskerville Old Face" pitchFamily="18" charset="0"/>
              </a:rPr>
              <a:t>2. Private Cloud</a:t>
            </a:r>
          </a:p>
          <a:p>
            <a:pPr lvl="1" algn="just">
              <a:buNone/>
            </a:pPr>
            <a:r>
              <a:rPr lang="en-US" sz="4000" dirty="0" smtClean="0">
                <a:solidFill>
                  <a:schemeClr val="accent2"/>
                </a:solidFill>
                <a:latin typeface="Baskerville Old Face" pitchFamily="18" charset="0"/>
              </a:rPr>
              <a:t>3. Hybrid Cloud</a:t>
            </a:r>
          </a:p>
          <a:p>
            <a:pPr lvl="1" algn="just">
              <a:buNone/>
            </a:pPr>
            <a:r>
              <a:rPr lang="en-US" sz="4000" dirty="0" smtClean="0">
                <a:solidFill>
                  <a:schemeClr val="accent2"/>
                </a:solidFill>
                <a:latin typeface="Baskerville Old Face" pitchFamily="18" charset="0"/>
              </a:rPr>
              <a:t>4 .Community Cloud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WordArt 2"/>
          <p:cNvSpPr>
            <a:spLocks noChangeArrowheads="1" noChangeShapeType="1"/>
          </p:cNvSpPr>
          <p:nvPr/>
        </p:nvSpPr>
        <p:spPr bwMode="auto">
          <a:xfrm>
            <a:off x="5365750" y="1414463"/>
            <a:ext cx="3311525" cy="863600"/>
          </a:xfrm>
          <a:prstGeom prst="rect">
            <a:avLst/>
          </a:prstGeom>
        </p:spPr>
        <p:txBody>
          <a:bodyPr wrap="none" fromWordArt="1">
            <a:prstTxWarp prst="textFadeLeft">
              <a:avLst>
                <a:gd name="adj" fmla="val 22884"/>
              </a:avLst>
            </a:prstTxWarp>
          </a:bodyPr>
          <a:lstStyle/>
          <a:p>
            <a:pPr algn="ctr"/>
            <a:r>
              <a:rPr lang="en-US" sz="3600" b="1" kern="10">
                <a:ln w="19050" cmpd="sng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chemeClr val="bg1">
                      <a:alpha val="50000"/>
                    </a:schemeClr>
                  </a:outerShdw>
                </a:effectLst>
                <a:latin typeface="Verdana"/>
                <a:ea typeface="Verdana"/>
                <a:cs typeface="Verdana"/>
              </a:rPr>
              <a:t>THANK YOU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 rot="16200000">
            <a:off x="1017989" y="5544625"/>
            <a:ext cx="461665" cy="1359948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dash"/>
            <a:miter lim="800000"/>
            <a:headEnd/>
            <a:tailEnd/>
          </a:ln>
          <a:effectLst/>
        </p:spPr>
        <p:txBody>
          <a:bodyPr vert="eaVert" wrap="square">
            <a:spAutoFit/>
          </a:bodyPr>
          <a:lstStyle/>
          <a:p>
            <a:r>
              <a:rPr lang="en-US" altLang="zh-CN" b="1" dirty="0" smtClean="0"/>
              <a:t>SSN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850900" y="1554163"/>
            <a:ext cx="7496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20" y="142852"/>
            <a:ext cx="8429684" cy="84774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 smtClean="0">
                <a:effectLst/>
                <a:latin typeface="Baskerville Old Face" pitchFamily="18" charset="0"/>
              </a:rPr>
              <a:t>Public Cloud</a:t>
            </a:r>
            <a:endParaRPr lang="en-US" sz="3200" dirty="0">
              <a:effectLst/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142984"/>
            <a:ext cx="8553480" cy="5429288"/>
          </a:xfrm>
        </p:spPr>
        <p:txBody>
          <a:bodyPr/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Public cloud </a:t>
            </a:r>
            <a:r>
              <a:rPr lang="en-US" sz="2400" dirty="0" smtClean="0">
                <a:latin typeface="Baskerville Old Face" pitchFamily="18" charset="0"/>
              </a:rPr>
              <a:t>is built over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Internet</a:t>
            </a:r>
            <a:r>
              <a:rPr lang="en-US" sz="2400" dirty="0" smtClean="0">
                <a:latin typeface="Baskerville Old Face" pitchFamily="18" charset="0"/>
              </a:rPr>
              <a:t>, which can be accessed by any user who has paid for the service. 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Public clouds are owned by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service</a:t>
            </a:r>
            <a:r>
              <a:rPr lang="en-US" sz="2400" dirty="0" smtClean="0">
                <a:solidFill>
                  <a:srgbClr val="0070C0"/>
                </a:solidFill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providers</a:t>
            </a:r>
            <a:r>
              <a:rPr lang="en-US" sz="2400" dirty="0" smtClean="0">
                <a:latin typeface="Baskerville Old Face" pitchFamily="18" charset="0"/>
              </a:rPr>
              <a:t>. 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They are accessed by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subscription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Commercial companies have built public clouds. They are</a:t>
            </a:r>
          </a:p>
          <a:p>
            <a:pPr lvl="1" algn="just"/>
            <a:r>
              <a:rPr lang="en-US" sz="2000" dirty="0" smtClean="0">
                <a:latin typeface="Baskerville Old Face" pitchFamily="18" charset="0"/>
              </a:rPr>
              <a:t>Google App Engine, </a:t>
            </a:r>
          </a:p>
          <a:p>
            <a:pPr lvl="1" algn="just"/>
            <a:r>
              <a:rPr lang="en-US" sz="2000" dirty="0" smtClean="0">
                <a:latin typeface="Baskerville Old Face" pitchFamily="18" charset="0"/>
              </a:rPr>
              <a:t>Amazon AWS, </a:t>
            </a:r>
          </a:p>
          <a:p>
            <a:pPr lvl="1" algn="just"/>
            <a:r>
              <a:rPr lang="en-US" sz="2000" dirty="0" smtClean="0">
                <a:latin typeface="Baskerville Old Face" pitchFamily="18" charset="0"/>
              </a:rPr>
              <a:t>Microsoft Azure, </a:t>
            </a:r>
          </a:p>
          <a:p>
            <a:pPr lvl="1" algn="just"/>
            <a:r>
              <a:rPr lang="en-US" sz="2000" dirty="0" err="1" smtClean="0">
                <a:latin typeface="Baskerville Old Face" pitchFamily="18" charset="0"/>
              </a:rPr>
              <a:t>IBMBlue</a:t>
            </a:r>
            <a:r>
              <a:rPr lang="en-US" sz="2000" dirty="0" smtClean="0">
                <a:latin typeface="Baskerville Old Face" pitchFamily="18" charset="0"/>
              </a:rPr>
              <a:t> Cloud, and </a:t>
            </a:r>
          </a:p>
          <a:p>
            <a:pPr lvl="1" algn="just"/>
            <a:r>
              <a:rPr lang="en-US" sz="2000" dirty="0" err="1" smtClean="0">
                <a:latin typeface="Baskerville Old Face" pitchFamily="18" charset="0"/>
              </a:rPr>
              <a:t>Salesforce</a:t>
            </a:r>
            <a:r>
              <a:rPr lang="en-US" sz="2000" dirty="0" smtClean="0">
                <a:latin typeface="Baskerville Old Face" pitchFamily="18" charset="0"/>
              </a:rPr>
              <a:t> Force.com.</a:t>
            </a:r>
            <a:endParaRPr lang="en-US" sz="2000" dirty="0" smtClean="0">
              <a:solidFill>
                <a:srgbClr val="FF0000"/>
              </a:solidFill>
              <a:latin typeface="Baskerville Old Face" pitchFamily="18" charset="0"/>
            </a:endParaRP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They offer a publicly accessible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remote</a:t>
            </a:r>
            <a:r>
              <a:rPr lang="en-US" sz="2400" dirty="0" smtClean="0">
                <a:solidFill>
                  <a:srgbClr val="0070C0"/>
                </a:solidFill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interface</a:t>
            </a:r>
            <a:r>
              <a:rPr lang="en-US" sz="2400" dirty="0" smtClean="0">
                <a:solidFill>
                  <a:srgbClr val="0070C0"/>
                </a:solidFill>
                <a:latin typeface="Baskerville Old Face" pitchFamily="18" charset="0"/>
              </a:rPr>
              <a:t> </a:t>
            </a:r>
            <a:r>
              <a:rPr lang="en-US" sz="2400" dirty="0" smtClean="0">
                <a:latin typeface="Baskerville Old Face" pitchFamily="18" charset="0"/>
              </a:rPr>
              <a:t>for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creating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managing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VM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instances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within</a:t>
            </a:r>
            <a:r>
              <a:rPr lang="en-US" sz="2400" dirty="0" smtClean="0">
                <a:latin typeface="Baskerville Old Face" pitchFamily="18" charset="0"/>
              </a:rPr>
              <a:t> their proprietary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infrastructure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Public Cloud Diagram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134146" name="AutoShape 2" descr="http://www.extrahop.com/wp-content/uploads/2012/09/Distributed-deployment-diagram-650px.png"/>
          <p:cNvSpPr>
            <a:spLocks noChangeAspect="1" noChangeArrowheads="1"/>
          </p:cNvSpPr>
          <p:nvPr/>
        </p:nvSpPr>
        <p:spPr bwMode="auto">
          <a:xfrm>
            <a:off x="155575" y="-1744663"/>
            <a:ext cx="6191250" cy="3638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48" name="AutoShape 4" descr="http://www.extrahop.com/wp-content/uploads/2012/09/Distributed-deployment-diagram-650px.png"/>
          <p:cNvSpPr>
            <a:spLocks noChangeAspect="1" noChangeArrowheads="1"/>
          </p:cNvSpPr>
          <p:nvPr/>
        </p:nvSpPr>
        <p:spPr bwMode="auto">
          <a:xfrm>
            <a:off x="155575" y="-1744663"/>
            <a:ext cx="6191250" cy="3638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150" name="AutoShape 6" descr="http://www.extrahop.com/wp-content/uploads/2012/09/Distributed-deployment-diagram-650px.png"/>
          <p:cNvSpPr>
            <a:spLocks noChangeAspect="1" noChangeArrowheads="1"/>
          </p:cNvSpPr>
          <p:nvPr/>
        </p:nvSpPr>
        <p:spPr bwMode="auto">
          <a:xfrm>
            <a:off x="155575" y="-1744663"/>
            <a:ext cx="6191250" cy="3638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4151" name="Picture 7" descr="C:\Lokeswari\MyData\SSN_My_Material\EVEN\Even_2014_2015\PG_I_CSE_Cloud_Computing\Public_Clou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1000108"/>
            <a:ext cx="8253969" cy="56401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2"/>
          <p:cNvSpPr txBox="1">
            <a:spLocks noChangeArrowheads="1"/>
          </p:cNvSpPr>
          <p:nvPr/>
        </p:nvSpPr>
        <p:spPr bwMode="auto">
          <a:xfrm>
            <a:off x="850900" y="1554163"/>
            <a:ext cx="7496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5720" y="142852"/>
            <a:ext cx="8429684" cy="84774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 smtClean="0">
                <a:effectLst/>
                <a:latin typeface="Baskerville Old Face" pitchFamily="18" charset="0"/>
              </a:rPr>
              <a:t>Private Cloud</a:t>
            </a:r>
            <a:endParaRPr lang="en-US" sz="3200" dirty="0">
              <a:effectLst/>
              <a:latin typeface="Baskerville Old Face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142984"/>
            <a:ext cx="8553480" cy="5429288"/>
          </a:xfrm>
        </p:spPr>
        <p:txBody>
          <a:bodyPr/>
          <a:lstStyle/>
          <a:p>
            <a:pPr algn="just"/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Private</a:t>
            </a:r>
            <a:r>
              <a:rPr lang="en-US" sz="2400" dirty="0" smtClean="0">
                <a:latin typeface="Baskerville Old Face" pitchFamily="18" charset="0"/>
              </a:rPr>
              <a:t> cloud is built within the domain of an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intranet</a:t>
            </a:r>
            <a:r>
              <a:rPr lang="en-US" sz="2400" dirty="0" smtClean="0">
                <a:latin typeface="Baskerville Old Face" pitchFamily="18" charset="0"/>
              </a:rPr>
              <a:t> owned by a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single organization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They are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client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owned</a:t>
            </a:r>
            <a:r>
              <a:rPr lang="en-US" sz="2400" dirty="0" smtClean="0">
                <a:latin typeface="Baskerville Old Face" pitchFamily="18" charset="0"/>
              </a:rPr>
              <a:t> and managed. 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Their access is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limited</a:t>
            </a:r>
            <a:r>
              <a:rPr lang="en-US" sz="2400" dirty="0" smtClean="0">
                <a:latin typeface="Baskerville Old Face" pitchFamily="18" charset="0"/>
              </a:rPr>
              <a:t> to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owning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clients</a:t>
            </a:r>
            <a:r>
              <a:rPr lang="en-US" sz="2400" dirty="0" smtClean="0">
                <a:latin typeface="Baskerville Old Face" pitchFamily="18" charset="0"/>
              </a:rPr>
              <a:t> and their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partners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Their deployment was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not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meant</a:t>
            </a:r>
            <a:r>
              <a:rPr lang="en-US" sz="2400" dirty="0" smtClean="0">
                <a:latin typeface="Baskerville Old Face" pitchFamily="18" charset="0"/>
              </a:rPr>
              <a:t> to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sell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capacity</a:t>
            </a:r>
            <a:r>
              <a:rPr lang="en-US" sz="2400" dirty="0" smtClean="0">
                <a:latin typeface="Baskerville Old Face" pitchFamily="18" charset="0"/>
              </a:rPr>
              <a:t> over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Internet</a:t>
            </a:r>
            <a:r>
              <a:rPr lang="en-US" sz="2400" dirty="0" smtClean="0">
                <a:latin typeface="Baskerville Old Face" pitchFamily="18" charset="0"/>
              </a:rPr>
              <a:t> through publicly accessible interfaces. 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Private clouds give local users a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flexible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agile</a:t>
            </a:r>
            <a:r>
              <a:rPr lang="en-US" sz="2400" dirty="0" smtClean="0">
                <a:latin typeface="Baskerville Old Face" pitchFamily="18" charset="0"/>
              </a:rPr>
              <a:t> private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infrastructure</a:t>
            </a:r>
            <a:r>
              <a:rPr lang="en-US" sz="2400" dirty="0" smtClean="0">
                <a:latin typeface="Baskerville Old Face" pitchFamily="18" charset="0"/>
              </a:rPr>
              <a:t> to run service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workloads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within</a:t>
            </a:r>
            <a:r>
              <a:rPr lang="en-US" sz="2400" dirty="0" smtClean="0">
                <a:latin typeface="Baskerville Old Face" pitchFamily="18" charset="0"/>
              </a:rPr>
              <a:t> their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administrative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domains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  <a:p>
            <a:pPr algn="just">
              <a:buNone/>
            </a:pPr>
            <a:r>
              <a:rPr lang="en-US" sz="2400" b="1" dirty="0" smtClean="0">
                <a:solidFill>
                  <a:srgbClr val="7030A0"/>
                </a:solidFill>
                <a:latin typeface="Baskerville Old Face" pitchFamily="18" charset="0"/>
              </a:rPr>
              <a:t>Problem</a:t>
            </a:r>
          </a:p>
          <a:p>
            <a:pPr algn="just"/>
            <a:r>
              <a:rPr lang="en-US" sz="2400" dirty="0" smtClean="0">
                <a:latin typeface="Baskerville Old Face" pitchFamily="18" charset="0"/>
              </a:rPr>
              <a:t>They may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impact</a:t>
            </a:r>
            <a:r>
              <a:rPr lang="en-US" sz="2400" dirty="0" smtClean="0">
                <a:latin typeface="Baskerville Old Face" pitchFamily="18" charset="0"/>
              </a:rPr>
              <a:t> the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cloud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standardization</a:t>
            </a:r>
            <a:r>
              <a:rPr lang="en-US" sz="2400" dirty="0" smtClean="0">
                <a:latin typeface="Baskerville Old Face" pitchFamily="18" charset="0"/>
              </a:rPr>
              <a:t>, while retaining greater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customization</a:t>
            </a:r>
            <a:r>
              <a:rPr lang="en-US" sz="2400" dirty="0" smtClean="0">
                <a:latin typeface="Baskerville Old Face" pitchFamily="18" charset="0"/>
              </a:rPr>
              <a:t> and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organizational</a:t>
            </a:r>
            <a:r>
              <a:rPr lang="en-US" sz="2400" dirty="0" smtClean="0">
                <a:latin typeface="Baskerville Old Face" pitchFamily="18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Baskerville Old Face" pitchFamily="18" charset="0"/>
              </a:rPr>
              <a:t>control</a:t>
            </a:r>
            <a:r>
              <a:rPr lang="en-US" sz="2400" dirty="0" smtClean="0">
                <a:latin typeface="Baskerville Old Face" pitchFamily="18" charset="0"/>
              </a:rPr>
              <a:t>.</a:t>
            </a:r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蓝调简洁商务可多用模板">
  <a:themeElements>
    <a:clrScheme name="蓝调简洁商务可多用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蓝调简洁商务可多用模板">
      <a:majorFont>
        <a:latin typeface="Arial"/>
        <a:ea typeface="SimHei"/>
        <a:cs typeface=""/>
      </a:majorFont>
      <a:minorFont>
        <a:latin typeface="Arial"/>
        <a:ea typeface="Sim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蓝调简洁商务可多用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蓝调简洁商务可多用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蓝调简洁商务可多用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蓝调简洁商务可多用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蓝调简洁商务可多用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蓝调简洁商务可多用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蓝调简洁商务可多用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蓝调简洁商务可多用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蓝调简洁商务可多用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蓝调简洁商务可多用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蓝调简洁商务可多用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蓝调简洁商务可多用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</TotalTime>
  <Pages>0</Pages>
  <Words>2027</Words>
  <Characters>0</Characters>
  <Application>WPS Office 个人版</Application>
  <DocSecurity>0</DocSecurity>
  <PresentationFormat>On-screen Show (4:3)</PresentationFormat>
  <Lines>0</Lines>
  <Paragraphs>297</Paragraphs>
  <Slides>60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蓝调简洁商务可多用模板</vt:lpstr>
      <vt:lpstr>自定义设计方案</vt:lpstr>
      <vt:lpstr>Slide 1</vt:lpstr>
      <vt:lpstr>Overview</vt:lpstr>
      <vt:lpstr>Slide 3</vt:lpstr>
      <vt:lpstr>Slide 4</vt:lpstr>
      <vt:lpstr>Centralized and Distributed computing</vt:lpstr>
      <vt:lpstr>Deployment Models in Cloud</vt:lpstr>
      <vt:lpstr>Public Cloud</vt:lpstr>
      <vt:lpstr>Public Cloud Diagram</vt:lpstr>
      <vt:lpstr>Private Cloud</vt:lpstr>
      <vt:lpstr>Private Cloud Diagram</vt:lpstr>
      <vt:lpstr>Amazon’s Private Cloud</vt:lpstr>
      <vt:lpstr>Hybrid Cloud</vt:lpstr>
      <vt:lpstr>Slide 13</vt:lpstr>
      <vt:lpstr>Private, Public and Hybrid Cloud</vt:lpstr>
      <vt:lpstr>Private, Public and Hybrid Cloud</vt:lpstr>
      <vt:lpstr>Community Cloud</vt:lpstr>
      <vt:lpstr>Summary of Cloud Deployment Models</vt:lpstr>
      <vt:lpstr>Slide 18</vt:lpstr>
      <vt:lpstr>Slide 19</vt:lpstr>
      <vt:lpstr>Cost-Effectiveness in Cloud Computing vs. Datacenter Utilization</vt:lpstr>
      <vt:lpstr>Cloud Service Models</vt:lpstr>
      <vt:lpstr>Cloud Service Models</vt:lpstr>
      <vt:lpstr>Infra-structure as a Service (IaaS)</vt:lpstr>
      <vt:lpstr>Amazon’s Virtual Private Cloud  Infra-structure as a Service (IaaS)</vt:lpstr>
      <vt:lpstr>Example for Infra-structure as a Service (IaaS)</vt:lpstr>
      <vt:lpstr>Amazon  offers below (IaaS) Services</vt:lpstr>
      <vt:lpstr>Amazon Web Services</vt:lpstr>
      <vt:lpstr>Amazon Web Services</vt:lpstr>
      <vt:lpstr>Eucalyptus Private Cloud</vt:lpstr>
      <vt:lpstr>Eucalyptus Private Cloud</vt:lpstr>
      <vt:lpstr>Eucalyptus Private Cloud</vt:lpstr>
      <vt:lpstr>Eucalyptus Private Cloud</vt:lpstr>
      <vt:lpstr>Eucalyptus Private Cloud</vt:lpstr>
      <vt:lpstr>Eucalyptus Private Cloud</vt:lpstr>
      <vt:lpstr>Eucalyptus Private Cloud</vt:lpstr>
      <vt:lpstr>Eucalyptus Private Cloud</vt:lpstr>
      <vt:lpstr>Eucalyptus Private Cloud</vt:lpstr>
      <vt:lpstr>Slide 38</vt:lpstr>
      <vt:lpstr>Platform as a Service (PaaS)</vt:lpstr>
      <vt:lpstr>Platform as a Service (PaaS)</vt:lpstr>
      <vt:lpstr>Google App Engine (GAE) Platform as a Service (PaaS)</vt:lpstr>
      <vt:lpstr>Google App Engine (GAE) Platform as a Service (PaaS)</vt:lpstr>
      <vt:lpstr>Google App Engine (GAE) Platform as a Service (PaaS)</vt:lpstr>
      <vt:lpstr>Example for Platform as a Service (PaaS)</vt:lpstr>
      <vt:lpstr>Microsoft  Windows Azure Platform as a Service (PaaS)</vt:lpstr>
      <vt:lpstr>Microsoft  Windows Azure  Platform as a Service (PaaS)</vt:lpstr>
      <vt:lpstr>Microsoft  Windows Azure  Platform as a Service (PaaS)</vt:lpstr>
      <vt:lpstr>Slide 48</vt:lpstr>
      <vt:lpstr>Software as a Service (SaaS)</vt:lpstr>
      <vt:lpstr>Software as a Service (SaaS)</vt:lpstr>
      <vt:lpstr>Cloud Platforms and Services</vt:lpstr>
      <vt:lpstr>Cloud Computing as A Service  </vt:lpstr>
      <vt:lpstr>Public Clouds and Service Offerings</vt:lpstr>
      <vt:lpstr>Challenges in Cloud Computing (1)</vt:lpstr>
      <vt:lpstr>Challenges in Cloud Computing (2)</vt:lpstr>
      <vt:lpstr>Slide 56</vt:lpstr>
      <vt:lpstr>Inter-Cloud or Mashup Services</vt:lpstr>
      <vt:lpstr>Summary</vt:lpstr>
      <vt:lpstr>References</vt:lpstr>
      <vt:lpstr>Slide 60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Lokeswari</dc:creator>
  <cp:lastModifiedBy>staff</cp:lastModifiedBy>
  <cp:revision>170</cp:revision>
  <cp:lastPrinted>1899-12-30T00:00:00Z</cp:lastPrinted>
  <dcterms:created xsi:type="dcterms:W3CDTF">2009-09-04T11:19:49Z</dcterms:created>
  <dcterms:modified xsi:type="dcterms:W3CDTF">2017-06-26T07:00:27Z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1033-8.1.0.3018</vt:lpwstr>
  </property>
</Properties>
</file>